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453" r:id="rId3"/>
    <p:sldId id="698" r:id="rId4"/>
    <p:sldId id="694" r:id="rId5"/>
    <p:sldId id="695" r:id="rId6"/>
    <p:sldId id="696" r:id="rId7"/>
    <p:sldId id="577" r:id="rId8"/>
    <p:sldId id="711" r:id="rId9"/>
    <p:sldId id="702" r:id="rId10"/>
    <p:sldId id="703" r:id="rId11"/>
    <p:sldId id="710" r:id="rId12"/>
    <p:sldId id="712" r:id="rId13"/>
    <p:sldId id="699" r:id="rId14"/>
    <p:sldId id="652" r:id="rId15"/>
    <p:sldId id="606" r:id="rId16"/>
    <p:sldId id="654" r:id="rId17"/>
    <p:sldId id="706" r:id="rId18"/>
    <p:sldId id="707" r:id="rId19"/>
    <p:sldId id="686" r:id="rId20"/>
    <p:sldId id="700" r:id="rId21"/>
    <p:sldId id="709" r:id="rId22"/>
    <p:sldId id="683" r:id="rId23"/>
    <p:sldId id="665" r:id="rId24"/>
    <p:sldId id="650" r:id="rId25"/>
    <p:sldId id="664" r:id="rId26"/>
    <p:sldId id="670" r:id="rId27"/>
    <p:sldId id="688" r:id="rId28"/>
    <p:sldId id="689" r:id="rId29"/>
    <p:sldId id="671" r:id="rId30"/>
    <p:sldId id="704" r:id="rId31"/>
    <p:sldId id="672" r:id="rId32"/>
    <p:sldId id="673" r:id="rId33"/>
    <p:sldId id="674" r:id="rId34"/>
    <p:sldId id="675" r:id="rId35"/>
    <p:sldId id="667" r:id="rId36"/>
    <p:sldId id="690" r:id="rId37"/>
    <p:sldId id="692" r:id="rId38"/>
    <p:sldId id="662" r:id="rId39"/>
    <p:sldId id="682" r:id="rId40"/>
    <p:sldId id="713" r:id="rId41"/>
    <p:sldId id="679" r:id="rId42"/>
    <p:sldId id="658" r:id="rId43"/>
    <p:sldId id="659" r:id="rId44"/>
    <p:sldId id="656" r:id="rId45"/>
    <p:sldId id="643" r:id="rId46"/>
    <p:sldId id="638" r:id="rId47"/>
    <p:sldId id="639" r:id="rId48"/>
    <p:sldId id="597" r:id="rId49"/>
    <p:sldId id="708" r:id="rId50"/>
    <p:sldId id="668" r:id="rId51"/>
    <p:sldId id="687" r:id="rId52"/>
    <p:sldId id="596" r:id="rId53"/>
    <p:sldId id="645" r:id="rId5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00"/>
    <a:srgbClr val="F96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3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3354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.ethz.ch\dfs\groups\mtec\kof-betrieb\Projects\Forecasts%20and%20Indicators\KOF%20Gesundheitsausgabenprognose\Herbst_2017\Pr&#228;sentation\Grafiken_Gesundheitsausgaben_h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d.ethz.ch\dfs\groups\mtec\kof-betrieb\Projects\Forecasts%20and%20Indicators\KOF%20Gesundheitsausgabenprognose\Herbst_2017\Pr&#228;sentation\Grafiken_Gesundheitsausgaben_h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Gewichte_LIK!$D$18</c:f>
              <c:strCache>
                <c:ptCount val="1"/>
                <c:pt idx="0">
                  <c:v>Gesundheitspflege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Gewichte_LIK!$E$17:$F$17</c:f>
              <c:numCache>
                <c:formatCode>General</c:formatCode>
                <c:ptCount val="2"/>
                <c:pt idx="0">
                  <c:v>1993</c:v>
                </c:pt>
                <c:pt idx="1">
                  <c:v>2015</c:v>
                </c:pt>
              </c:numCache>
            </c:numRef>
          </c:cat>
          <c:val>
            <c:numRef>
              <c:f>Gewichte_LIK!$E$18:$F$18</c:f>
              <c:numCache>
                <c:formatCode>General</c:formatCode>
                <c:ptCount val="2"/>
                <c:pt idx="0">
                  <c:v>10.188000000000001</c:v>
                </c:pt>
                <c:pt idx="1">
                  <c:v>14.858000000000002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FF-42E1-AD8E-55DC0265C7E4}"/>
            </c:ext>
          </c:extLst>
        </c:ser>
        <c:ser>
          <c:idx val="1"/>
          <c:order val="1"/>
          <c:tx>
            <c:strRef>
              <c:f>Gewichte_LIK!$D$19</c:f>
              <c:strCache>
                <c:ptCount val="1"/>
                <c:pt idx="0">
                  <c:v>Freizeit und Kultur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Gewichte_LIK!$E$17:$F$17</c:f>
              <c:numCache>
                <c:formatCode>General</c:formatCode>
                <c:ptCount val="2"/>
                <c:pt idx="0">
                  <c:v>1993</c:v>
                </c:pt>
                <c:pt idx="1">
                  <c:v>2015</c:v>
                </c:pt>
              </c:numCache>
            </c:numRef>
          </c:cat>
          <c:val>
            <c:numRef>
              <c:f>Gewichte_LIK!$E$19:$F$19</c:f>
              <c:numCache>
                <c:formatCode>General</c:formatCode>
                <c:ptCount val="2"/>
                <c:pt idx="0">
                  <c:v>7.7260000000000009</c:v>
                </c:pt>
                <c:pt idx="1">
                  <c:v>9.7510000000000012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FF-42E1-AD8E-55DC0265C7E4}"/>
            </c:ext>
          </c:extLst>
        </c:ser>
        <c:ser>
          <c:idx val="2"/>
          <c:order val="2"/>
          <c:tx>
            <c:strRef>
              <c:f>Gewichte_LIK!$D$20</c:f>
              <c:strCache>
                <c:ptCount val="1"/>
                <c:pt idx="0">
                  <c:v>Sonstige Waren und Dienstleistungen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Gewichte_LIK!$E$17:$F$17</c:f>
              <c:numCache>
                <c:formatCode>General</c:formatCode>
                <c:ptCount val="2"/>
                <c:pt idx="0">
                  <c:v>1993</c:v>
                </c:pt>
                <c:pt idx="1">
                  <c:v>2015</c:v>
                </c:pt>
              </c:numCache>
            </c:numRef>
          </c:cat>
          <c:val>
            <c:numRef>
              <c:f>Gewichte_LIK!$E$20:$F$20</c:f>
              <c:numCache>
                <c:formatCode>General</c:formatCode>
                <c:ptCount val="2"/>
                <c:pt idx="0">
                  <c:v>3.3889999999999998</c:v>
                </c:pt>
                <c:pt idx="1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FF-42E1-AD8E-55DC0265C7E4}"/>
            </c:ext>
          </c:extLst>
        </c:ser>
        <c:ser>
          <c:idx val="3"/>
          <c:order val="3"/>
          <c:tx>
            <c:strRef>
              <c:f>Gewichte_LIK!$D$21</c:f>
              <c:strCache>
                <c:ptCount val="1"/>
                <c:pt idx="0">
                  <c:v>Verkehr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Gewichte_LIK!$E$17:$F$17</c:f>
              <c:numCache>
                <c:formatCode>General</c:formatCode>
                <c:ptCount val="2"/>
                <c:pt idx="0">
                  <c:v>1993</c:v>
                </c:pt>
                <c:pt idx="1">
                  <c:v>2015</c:v>
                </c:pt>
              </c:numCache>
            </c:numRef>
          </c:cat>
          <c:val>
            <c:numRef>
              <c:f>Gewichte_LIK!$E$21:$F$21</c:f>
              <c:numCache>
                <c:formatCode>General</c:formatCode>
                <c:ptCount val="2"/>
                <c:pt idx="0">
                  <c:v>9.7349999999999994</c:v>
                </c:pt>
                <c:pt idx="1">
                  <c:v>11.188000000000001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FF-42E1-AD8E-55DC0265C7E4}"/>
            </c:ext>
          </c:extLst>
        </c:ser>
        <c:ser>
          <c:idx val="4"/>
          <c:order val="4"/>
          <c:tx>
            <c:strRef>
              <c:f>Gewichte_LIK!$D$22</c:f>
              <c:strCache>
                <c:ptCount val="1"/>
                <c:pt idx="0">
                  <c:v>Nachrichtenübermittlung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Gewichte_LIK!$E$17:$F$17</c:f>
              <c:numCache>
                <c:formatCode>General</c:formatCode>
                <c:ptCount val="2"/>
                <c:pt idx="0">
                  <c:v>1993</c:v>
                </c:pt>
                <c:pt idx="1">
                  <c:v>2015</c:v>
                </c:pt>
              </c:numCache>
            </c:numRef>
          </c:cat>
          <c:val>
            <c:numRef>
              <c:f>Gewichte_LIK!$E$22:$F$22</c:f>
              <c:numCache>
                <c:formatCode>General</c:formatCode>
                <c:ptCount val="2"/>
                <c:pt idx="0">
                  <c:v>1.714</c:v>
                </c:pt>
                <c:pt idx="1">
                  <c:v>2.8709999999999996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FF-42E1-AD8E-55DC0265C7E4}"/>
            </c:ext>
          </c:extLst>
        </c:ser>
        <c:ser>
          <c:idx val="5"/>
          <c:order val="5"/>
          <c:tx>
            <c:strRef>
              <c:f>Gewichte_LIK!$D$23</c:f>
              <c:strCache>
                <c:ptCount val="1"/>
                <c:pt idx="0">
                  <c:v>Wohnen und Energie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B8D72B3E-3012-4A26-9BC4-E8B3979663D2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23FF-42E1-AD8E-55DC0265C7E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FEE6F8E-F370-46DC-A644-7A6410EEF0AD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3FF-42E1-AD8E-55DC0265C7E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Gewichte_LIK!$E$17:$F$17</c:f>
              <c:numCache>
                <c:formatCode>General</c:formatCode>
                <c:ptCount val="2"/>
                <c:pt idx="0">
                  <c:v>1993</c:v>
                </c:pt>
                <c:pt idx="1">
                  <c:v>2015</c:v>
                </c:pt>
              </c:numCache>
            </c:numRef>
          </c:cat>
          <c:val>
            <c:numRef>
              <c:f>Gewichte_LIK!$E$23:$F$23</c:f>
              <c:numCache>
                <c:formatCode>General</c:formatCode>
                <c:ptCount val="2"/>
                <c:pt idx="0">
                  <c:v>25.242999999999995</c:v>
                </c:pt>
                <c:pt idx="1">
                  <c:v>25.439999999999998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FF-42E1-AD8E-55DC0265C7E4}"/>
            </c:ext>
          </c:extLst>
        </c:ser>
        <c:ser>
          <c:idx val="6"/>
          <c:order val="6"/>
          <c:tx>
            <c:strRef>
              <c:f>Gewichte_LIK!$D$24</c:f>
              <c:strCache>
                <c:ptCount val="1"/>
                <c:pt idx="0">
                  <c:v>Alkoholische Getränke und Tabak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Gewichte_LIK!$E$17:$F$17</c:f>
              <c:numCache>
                <c:formatCode>General</c:formatCode>
                <c:ptCount val="2"/>
                <c:pt idx="0">
                  <c:v>1993</c:v>
                </c:pt>
                <c:pt idx="1">
                  <c:v>2015</c:v>
                </c:pt>
              </c:numCache>
            </c:numRef>
          </c:cat>
          <c:val>
            <c:numRef>
              <c:f>Gewichte_LIK!$E$24:$F$24</c:f>
              <c:numCache>
                <c:formatCode>General</c:formatCode>
                <c:ptCount val="2"/>
                <c:pt idx="0">
                  <c:v>1.9880000000000002</c:v>
                </c:pt>
                <c:pt idx="1">
                  <c:v>1.73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FF-42E1-AD8E-55DC0265C7E4}"/>
            </c:ext>
          </c:extLst>
        </c:ser>
        <c:ser>
          <c:idx val="7"/>
          <c:order val="7"/>
          <c:tx>
            <c:strRef>
              <c:f>Gewichte_LIK!$D$25</c:f>
              <c:strCache>
                <c:ptCount val="1"/>
                <c:pt idx="0">
                  <c:v>Erziehung und Unterricht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Gewichte_LIK!$E$17:$F$17</c:f>
              <c:numCache>
                <c:formatCode>General</c:formatCode>
                <c:ptCount val="2"/>
                <c:pt idx="0">
                  <c:v>1993</c:v>
                </c:pt>
                <c:pt idx="1">
                  <c:v>2015</c:v>
                </c:pt>
              </c:numCache>
            </c:numRef>
          </c:cat>
          <c:val>
            <c:numRef>
              <c:f>Gewichte_LIK!$E$25:$F$25</c:f>
              <c:numCache>
                <c:formatCode>General</c:formatCode>
                <c:ptCount val="2"/>
                <c:pt idx="0">
                  <c:v>1.1519999999999997</c:v>
                </c:pt>
                <c:pt idx="1">
                  <c:v>0.62300000000000011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3FF-42E1-AD8E-55DC0265C7E4}"/>
            </c:ext>
          </c:extLst>
        </c:ser>
        <c:ser>
          <c:idx val="8"/>
          <c:order val="8"/>
          <c:tx>
            <c:strRef>
              <c:f>Gewichte_LIK!$D$26</c:f>
              <c:strCache>
                <c:ptCount val="1"/>
                <c:pt idx="0">
                  <c:v>Restaurants und Hotels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Gewichte_LIK!$E$17:$F$17</c:f>
              <c:numCache>
                <c:formatCode>General</c:formatCode>
                <c:ptCount val="2"/>
                <c:pt idx="0">
                  <c:v>1993</c:v>
                </c:pt>
                <c:pt idx="1">
                  <c:v>2015</c:v>
                </c:pt>
              </c:numCache>
            </c:numRef>
          </c:cat>
          <c:val>
            <c:numRef>
              <c:f>Gewichte_LIK!$E$26:$F$26</c:f>
              <c:numCache>
                <c:formatCode>General</c:formatCode>
                <c:ptCount val="2"/>
                <c:pt idx="0">
                  <c:v>11.308</c:v>
                </c:pt>
                <c:pt idx="1">
                  <c:v>9.3790000000000013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FF-42E1-AD8E-55DC0265C7E4}"/>
            </c:ext>
          </c:extLst>
        </c:ser>
        <c:ser>
          <c:idx val="9"/>
          <c:order val="9"/>
          <c:tx>
            <c:strRef>
              <c:f>Gewichte_LIK!$D$27</c:f>
              <c:strCache>
                <c:ptCount val="1"/>
                <c:pt idx="0">
                  <c:v>Hausrat und laufende Haushaltsführung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Gewichte_LIK!$E$17:$F$17</c:f>
              <c:numCache>
                <c:formatCode>General</c:formatCode>
                <c:ptCount val="2"/>
                <c:pt idx="0">
                  <c:v>1993</c:v>
                </c:pt>
                <c:pt idx="1">
                  <c:v>2015</c:v>
                </c:pt>
              </c:numCache>
            </c:numRef>
          </c:cat>
          <c:val>
            <c:numRef>
              <c:f>Gewichte_LIK!$E$27:$F$27</c:f>
              <c:numCache>
                <c:formatCode>General</c:formatCode>
                <c:ptCount val="2"/>
                <c:pt idx="0">
                  <c:v>6.7770000000000001</c:v>
                </c:pt>
                <c:pt idx="1">
                  <c:v>4.4550000000000001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3FF-42E1-AD8E-55DC0265C7E4}"/>
            </c:ext>
          </c:extLst>
        </c:ser>
        <c:ser>
          <c:idx val="10"/>
          <c:order val="10"/>
          <c:tx>
            <c:strRef>
              <c:f>Gewichte_LIK!$D$28</c:f>
              <c:strCache>
                <c:ptCount val="1"/>
                <c:pt idx="0">
                  <c:v>Bekleidung und Schuhe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Gewichte_LIK!$E$17:$F$17</c:f>
              <c:numCache>
                <c:formatCode>General</c:formatCode>
                <c:ptCount val="2"/>
                <c:pt idx="0">
                  <c:v>1993</c:v>
                </c:pt>
                <c:pt idx="1">
                  <c:v>2015</c:v>
                </c:pt>
              </c:numCache>
            </c:numRef>
          </c:cat>
          <c:val>
            <c:numRef>
              <c:f>Gewichte_LIK!$E$28:$F$28</c:f>
              <c:numCache>
                <c:formatCode>General</c:formatCode>
                <c:ptCount val="2"/>
                <c:pt idx="0">
                  <c:v>6.5179999999999989</c:v>
                </c:pt>
                <c:pt idx="1">
                  <c:v>3.8189999999999995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3FF-42E1-AD8E-55DC0265C7E4}"/>
            </c:ext>
          </c:extLst>
        </c:ser>
        <c:ser>
          <c:idx val="11"/>
          <c:order val="11"/>
          <c:tx>
            <c:strRef>
              <c:f>Gewichte_LIK!$D$29</c:f>
              <c:strCache>
                <c:ptCount val="1"/>
                <c:pt idx="0">
                  <c:v>Nahrungsmittel und alkoholfreie Getränke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Gewichte_LIK!$E$17:$F$17</c:f>
              <c:numCache>
                <c:formatCode>General</c:formatCode>
                <c:ptCount val="2"/>
                <c:pt idx="0">
                  <c:v>1993</c:v>
                </c:pt>
                <c:pt idx="1">
                  <c:v>2015</c:v>
                </c:pt>
              </c:numCache>
            </c:numRef>
          </c:cat>
          <c:val>
            <c:numRef>
              <c:f>Gewichte_LIK!$E$29:$F$29</c:f>
              <c:numCache>
                <c:formatCode>General</c:formatCode>
                <c:ptCount val="2"/>
                <c:pt idx="0">
                  <c:v>14.262</c:v>
                </c:pt>
                <c:pt idx="1">
                  <c:v>10.486000000000002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3FF-42E1-AD8E-55DC0265C7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8397824"/>
        <c:axId val="78399360"/>
      </c:barChart>
      <c:catAx>
        <c:axId val="7839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99360"/>
        <c:crosses val="autoZero"/>
        <c:auto val="1"/>
        <c:lblAlgn val="ctr"/>
        <c:lblOffset val="100"/>
        <c:noMultiLvlLbl val="0"/>
      </c:catAx>
      <c:valAx>
        <c:axId val="7839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9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291666666666671E-2"/>
          <c:y val="5.793656258940609E-2"/>
          <c:w val="0.87291666666666667"/>
          <c:h val="0.81221527600789734"/>
        </c:manualLayout>
      </c:layout>
      <c:lineChart>
        <c:grouping val="standard"/>
        <c:varyColors val="0"/>
        <c:ser>
          <c:idx val="0"/>
          <c:order val="0"/>
          <c:tx>
            <c:strRef>
              <c:f>'Total &amp; Exogene'!$C$1</c:f>
              <c:strCache>
                <c:ptCount val="1"/>
                <c:pt idx="0">
                  <c:v>Gesundheitsausgaben</c:v>
                </c:pt>
              </c:strCache>
            </c:strRef>
          </c:tx>
          <c:spPr>
            <a:ln w="38100">
              <a:solidFill>
                <a:srgbClr val="2D7898"/>
              </a:solidFill>
              <a:prstDash val="solid"/>
            </a:ln>
          </c:spPr>
          <c:marker>
            <c:symbol val="none"/>
          </c:marker>
          <c:cat>
            <c:strRef>
              <c:f>'Total &amp; Exogene'!$A$2:$A$41</c:f>
              <c:strCache>
                <c:ptCount val="40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88</c:v>
                </c:pt>
                <c:pt idx="9">
                  <c:v>89</c:v>
                </c:pt>
                <c:pt idx="10">
                  <c:v>90</c:v>
                </c:pt>
                <c:pt idx="11">
                  <c:v>91</c:v>
                </c:pt>
                <c:pt idx="12">
                  <c:v>92</c:v>
                </c:pt>
                <c:pt idx="13">
                  <c:v>93</c:v>
                </c:pt>
                <c:pt idx="14">
                  <c:v>94</c:v>
                </c:pt>
                <c:pt idx="15">
                  <c:v>95</c:v>
                </c:pt>
                <c:pt idx="16">
                  <c:v>96</c:v>
                </c:pt>
                <c:pt idx="17">
                  <c:v>97</c:v>
                </c:pt>
                <c:pt idx="18">
                  <c:v>98</c:v>
                </c:pt>
                <c:pt idx="19">
                  <c:v>99</c:v>
                </c:pt>
                <c:pt idx="20">
                  <c:v>00</c:v>
                </c:pt>
                <c:pt idx="21">
                  <c:v>01</c:v>
                </c:pt>
                <c:pt idx="22">
                  <c:v>02</c:v>
                </c:pt>
                <c:pt idx="23">
                  <c:v>03</c:v>
                </c:pt>
                <c:pt idx="24">
                  <c:v>04</c:v>
                </c:pt>
                <c:pt idx="25">
                  <c:v>05</c:v>
                </c:pt>
                <c:pt idx="26">
                  <c:v>06</c:v>
                </c:pt>
                <c:pt idx="27">
                  <c:v>07</c:v>
                </c:pt>
                <c:pt idx="28">
                  <c:v>08</c:v>
                </c:pt>
                <c:pt idx="29">
                  <c:v>09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</c:strCache>
            </c:strRef>
          </c:cat>
          <c:val>
            <c:numRef>
              <c:f>'Total &amp; Exogene'!$C$2:$C$37</c:f>
              <c:numCache>
                <c:formatCode>General</c:formatCode>
                <c:ptCount val="36"/>
                <c:pt idx="0">
                  <c:v>13467.87221</c:v>
                </c:pt>
                <c:pt idx="1">
                  <c:v>14588.381929999998</c:v>
                </c:pt>
                <c:pt idx="2">
                  <c:v>15771.38941</c:v>
                </c:pt>
                <c:pt idx="3">
                  <c:v>17113.80575</c:v>
                </c:pt>
                <c:pt idx="4">
                  <c:v>17681.230049999995</c:v>
                </c:pt>
                <c:pt idx="5">
                  <c:v>19885.75</c:v>
                </c:pt>
                <c:pt idx="6">
                  <c:v>21331.829999999998</c:v>
                </c:pt>
                <c:pt idx="7">
                  <c:v>22672.480000000003</c:v>
                </c:pt>
                <c:pt idx="8">
                  <c:v>24202.85</c:v>
                </c:pt>
                <c:pt idx="9">
                  <c:v>26146.58</c:v>
                </c:pt>
                <c:pt idx="10">
                  <c:v>28150.54</c:v>
                </c:pt>
                <c:pt idx="11">
                  <c:v>31748.47</c:v>
                </c:pt>
                <c:pt idx="12">
                  <c:v>33859</c:v>
                </c:pt>
                <c:pt idx="13">
                  <c:v>35006.259999999995</c:v>
                </c:pt>
                <c:pt idx="14">
                  <c:v>36382.47</c:v>
                </c:pt>
                <c:pt idx="15">
                  <c:v>37762.1</c:v>
                </c:pt>
                <c:pt idx="16">
                  <c:v>39577.39</c:v>
                </c:pt>
                <c:pt idx="17">
                  <c:v>40417.32</c:v>
                </c:pt>
                <c:pt idx="18">
                  <c:v>42054.53</c:v>
                </c:pt>
                <c:pt idx="19">
                  <c:v>43380.67</c:v>
                </c:pt>
                <c:pt idx="20">
                  <c:v>45225.97</c:v>
                </c:pt>
                <c:pt idx="21">
                  <c:v>48110.28</c:v>
                </c:pt>
                <c:pt idx="22">
                  <c:v>49991.1</c:v>
                </c:pt>
                <c:pt idx="23">
                  <c:v>51977.850000000006</c:v>
                </c:pt>
                <c:pt idx="24">
                  <c:v>53935.219999999994</c:v>
                </c:pt>
                <c:pt idx="25">
                  <c:v>55073.229999999996</c:v>
                </c:pt>
                <c:pt idx="26">
                  <c:v>55185.11</c:v>
                </c:pt>
                <c:pt idx="27">
                  <c:v>57701.1</c:v>
                </c:pt>
                <c:pt idx="28">
                  <c:v>60952.55</c:v>
                </c:pt>
                <c:pt idx="29">
                  <c:v>63689.15</c:v>
                </c:pt>
                <c:pt idx="30">
                  <c:v>65135.91</c:v>
                </c:pt>
                <c:pt idx="31">
                  <c:v>66900.02</c:v>
                </c:pt>
                <c:pt idx="32">
                  <c:v>69267.97</c:v>
                </c:pt>
                <c:pt idx="33">
                  <c:v>72201.81</c:v>
                </c:pt>
                <c:pt idx="34">
                  <c:v>74680.77</c:v>
                </c:pt>
                <c:pt idx="35">
                  <c:v>77754.28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0B-4F6E-A143-E55AAB15C374}"/>
            </c:ext>
          </c:extLst>
        </c:ser>
        <c:ser>
          <c:idx val="1"/>
          <c:order val="2"/>
          <c:spPr>
            <a:ln w="38100">
              <a:solidFill>
                <a:srgbClr val="2D7898"/>
              </a:solidFill>
              <a:prstDash val="sysDash"/>
            </a:ln>
          </c:spPr>
          <c:marker>
            <c:symbol val="none"/>
          </c:marker>
          <c:cat>
            <c:strRef>
              <c:f>'Total &amp; Exogene'!$A$2:$A$41</c:f>
              <c:strCache>
                <c:ptCount val="40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88</c:v>
                </c:pt>
                <c:pt idx="9">
                  <c:v>89</c:v>
                </c:pt>
                <c:pt idx="10">
                  <c:v>90</c:v>
                </c:pt>
                <c:pt idx="11">
                  <c:v>91</c:v>
                </c:pt>
                <c:pt idx="12">
                  <c:v>92</c:v>
                </c:pt>
                <c:pt idx="13">
                  <c:v>93</c:v>
                </c:pt>
                <c:pt idx="14">
                  <c:v>94</c:v>
                </c:pt>
                <c:pt idx="15">
                  <c:v>95</c:v>
                </c:pt>
                <c:pt idx="16">
                  <c:v>96</c:v>
                </c:pt>
                <c:pt idx="17">
                  <c:v>97</c:v>
                </c:pt>
                <c:pt idx="18">
                  <c:v>98</c:v>
                </c:pt>
                <c:pt idx="19">
                  <c:v>99</c:v>
                </c:pt>
                <c:pt idx="20">
                  <c:v>00</c:v>
                </c:pt>
                <c:pt idx="21">
                  <c:v>01</c:v>
                </c:pt>
                <c:pt idx="22">
                  <c:v>02</c:v>
                </c:pt>
                <c:pt idx="23">
                  <c:v>03</c:v>
                </c:pt>
                <c:pt idx="24">
                  <c:v>04</c:v>
                </c:pt>
                <c:pt idx="25">
                  <c:v>05</c:v>
                </c:pt>
                <c:pt idx="26">
                  <c:v>06</c:v>
                </c:pt>
                <c:pt idx="27">
                  <c:v>07</c:v>
                </c:pt>
                <c:pt idx="28">
                  <c:v>08</c:v>
                </c:pt>
                <c:pt idx="29">
                  <c:v>09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</c:strCache>
            </c:strRef>
          </c:cat>
          <c:val>
            <c:numRef>
              <c:f>'Total &amp; Exogene'!$C$2:$C$41</c:f>
              <c:numCache>
                <c:formatCode>General</c:formatCode>
                <c:ptCount val="40"/>
                <c:pt idx="0">
                  <c:v>13467.87221</c:v>
                </c:pt>
                <c:pt idx="1">
                  <c:v>14588.381929999998</c:v>
                </c:pt>
                <c:pt idx="2">
                  <c:v>15771.38941</c:v>
                </c:pt>
                <c:pt idx="3">
                  <c:v>17113.80575</c:v>
                </c:pt>
                <c:pt idx="4">
                  <c:v>17681.230049999995</c:v>
                </c:pt>
                <c:pt idx="5">
                  <c:v>19885.75</c:v>
                </c:pt>
                <c:pt idx="6">
                  <c:v>21331.829999999998</c:v>
                </c:pt>
                <c:pt idx="7">
                  <c:v>22672.480000000003</c:v>
                </c:pt>
                <c:pt idx="8">
                  <c:v>24202.85</c:v>
                </c:pt>
                <c:pt idx="9">
                  <c:v>26146.58</c:v>
                </c:pt>
                <c:pt idx="10">
                  <c:v>28150.54</c:v>
                </c:pt>
                <c:pt idx="11">
                  <c:v>31748.47</c:v>
                </c:pt>
                <c:pt idx="12">
                  <c:v>33859</c:v>
                </c:pt>
                <c:pt idx="13">
                  <c:v>35006.259999999995</c:v>
                </c:pt>
                <c:pt idx="14">
                  <c:v>36382.47</c:v>
                </c:pt>
                <c:pt idx="15">
                  <c:v>37762.1</c:v>
                </c:pt>
                <c:pt idx="16">
                  <c:v>39577.39</c:v>
                </c:pt>
                <c:pt idx="17">
                  <c:v>40417.32</c:v>
                </c:pt>
                <c:pt idx="18">
                  <c:v>42054.53</c:v>
                </c:pt>
                <c:pt idx="19">
                  <c:v>43380.67</c:v>
                </c:pt>
                <c:pt idx="20">
                  <c:v>45225.97</c:v>
                </c:pt>
                <c:pt idx="21">
                  <c:v>48110.28</c:v>
                </c:pt>
                <c:pt idx="22">
                  <c:v>49991.1</c:v>
                </c:pt>
                <c:pt idx="23">
                  <c:v>51977.850000000006</c:v>
                </c:pt>
                <c:pt idx="24">
                  <c:v>53935.219999999994</c:v>
                </c:pt>
                <c:pt idx="25">
                  <c:v>55073.229999999996</c:v>
                </c:pt>
                <c:pt idx="26">
                  <c:v>55185.11</c:v>
                </c:pt>
                <c:pt idx="27">
                  <c:v>57701.1</c:v>
                </c:pt>
                <c:pt idx="28">
                  <c:v>60952.55</c:v>
                </c:pt>
                <c:pt idx="29">
                  <c:v>63689.15</c:v>
                </c:pt>
                <c:pt idx="30">
                  <c:v>65135.91</c:v>
                </c:pt>
                <c:pt idx="31">
                  <c:v>66900.02</c:v>
                </c:pt>
                <c:pt idx="32">
                  <c:v>69267.97</c:v>
                </c:pt>
                <c:pt idx="33">
                  <c:v>72201.81</c:v>
                </c:pt>
                <c:pt idx="34">
                  <c:v>74680.77</c:v>
                </c:pt>
                <c:pt idx="35">
                  <c:v>77754.28</c:v>
                </c:pt>
                <c:pt idx="36">
                  <c:v>80742.48</c:v>
                </c:pt>
                <c:pt idx="37">
                  <c:v>84029.04</c:v>
                </c:pt>
                <c:pt idx="38">
                  <c:v>87335.31</c:v>
                </c:pt>
                <c:pt idx="39">
                  <c:v>90834.739999999991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0B-4F6E-A143-E55AAB15C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894784"/>
        <c:axId val="59900672"/>
      </c:lineChart>
      <c:lineChart>
        <c:grouping val="standard"/>
        <c:varyColors val="0"/>
        <c:ser>
          <c:idx val="4"/>
          <c:order val="1"/>
          <c:tx>
            <c:strRef>
              <c:f>'Total &amp; Exogene'!$F$1</c:f>
              <c:strCache>
                <c:ptCount val="1"/>
                <c:pt idx="0">
                  <c:v>Verhältnis zum BIP</c:v>
                </c:pt>
              </c:strCache>
            </c:strRef>
          </c:tx>
          <c:spPr>
            <a:ln w="38100">
              <a:solidFill>
                <a:srgbClr val="DA2461"/>
              </a:solidFill>
              <a:prstDash val="solid"/>
            </a:ln>
          </c:spPr>
          <c:marker>
            <c:symbol val="none"/>
          </c:marker>
          <c:cat>
            <c:numRef>
              <c:f>'Total &amp; Exogene'!$B$2:$B$41</c:f>
              <c:numCache>
                <c:formatCode>General</c:formatCod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numCache>
            </c:numRef>
          </c:cat>
          <c:val>
            <c:numRef>
              <c:f>'Total &amp; Exogene'!$F$2:$F$37</c:f>
              <c:numCache>
                <c:formatCode>General</c:formatCode>
                <c:ptCount val="36"/>
                <c:pt idx="0">
                  <c:v>6.7703980838807423E-2</c:v>
                </c:pt>
                <c:pt idx="1">
                  <c:v>6.8313691226266127E-2</c:v>
                </c:pt>
                <c:pt idx="2">
                  <c:v>6.9710910453903166E-2</c:v>
                </c:pt>
                <c:pt idx="3">
                  <c:v>7.3426238057481996E-2</c:v>
                </c:pt>
                <c:pt idx="4">
                  <c:v>7.0976717201945635E-2</c:v>
                </c:pt>
                <c:pt idx="5">
                  <c:v>7.5288022140696423E-2</c:v>
                </c:pt>
                <c:pt idx="6">
                  <c:v>7.6953987411364402E-2</c:v>
                </c:pt>
                <c:pt idx="7">
                  <c:v>7.8785659034062122E-2</c:v>
                </c:pt>
                <c:pt idx="8">
                  <c:v>7.9223990913227238E-2</c:v>
                </c:pt>
                <c:pt idx="9">
                  <c:v>7.9291481161488611E-2</c:v>
                </c:pt>
                <c:pt idx="10">
                  <c:v>7.8521799688960961E-2</c:v>
                </c:pt>
                <c:pt idx="11">
                  <c:v>8.4789850933552277E-2</c:v>
                </c:pt>
                <c:pt idx="12">
                  <c:v>8.8583858713925545E-2</c:v>
                </c:pt>
                <c:pt idx="13">
                  <c:v>8.9619924066696943E-2</c:v>
                </c:pt>
                <c:pt idx="14">
                  <c:v>9.0898718843009457E-2</c:v>
                </c:pt>
                <c:pt idx="15">
                  <c:v>9.3206470968670935E-2</c:v>
                </c:pt>
                <c:pt idx="16">
                  <c:v>9.7004995007481873E-2</c:v>
                </c:pt>
                <c:pt idx="17">
                  <c:v>9.7197860293836702E-2</c:v>
                </c:pt>
                <c:pt idx="18">
                  <c:v>9.8314186468794168E-2</c:v>
                </c:pt>
                <c:pt idx="19">
                  <c:v>9.9609690476256715E-2</c:v>
                </c:pt>
                <c:pt idx="20">
                  <c:v>9.8435592572856528E-2</c:v>
                </c:pt>
                <c:pt idx="21">
                  <c:v>0.10231481230262131</c:v>
                </c:pt>
                <c:pt idx="22">
                  <c:v>0.10641198808758481</c:v>
                </c:pt>
                <c:pt idx="23">
                  <c:v>0.10936479744014142</c:v>
                </c:pt>
                <c:pt idx="24">
                  <c:v>0.11003986914265564</c:v>
                </c:pt>
                <c:pt idx="25">
                  <c:v>0.1082201448043619</c:v>
                </c:pt>
                <c:pt idx="26">
                  <c:v>0.10213997843399676</c:v>
                </c:pt>
                <c:pt idx="27">
                  <c:v>0.10016028105966623</c:v>
                </c:pt>
                <c:pt idx="28">
                  <c:v>0.10151465140096746</c:v>
                </c:pt>
                <c:pt idx="29">
                  <c:v>0.10809184959774751</c:v>
                </c:pt>
                <c:pt idx="30">
                  <c:v>0.10698527746249613</c:v>
                </c:pt>
                <c:pt idx="31">
                  <c:v>0.10768509262610354</c:v>
                </c:pt>
                <c:pt idx="32">
                  <c:v>0.11057855419880593</c:v>
                </c:pt>
                <c:pt idx="33">
                  <c:v>0.11313759625899233</c:v>
                </c:pt>
                <c:pt idx="34">
                  <c:v>0.11494329922865139</c:v>
                </c:pt>
                <c:pt idx="35">
                  <c:v>0.11893849033967163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0B-4F6E-A143-E55AAB15C374}"/>
            </c:ext>
          </c:extLst>
        </c:ser>
        <c:ser>
          <c:idx val="2"/>
          <c:order val="3"/>
          <c:spPr>
            <a:ln w="38100">
              <a:solidFill>
                <a:srgbClr val="DA2461"/>
              </a:solidFill>
              <a:prstDash val="sysDash"/>
            </a:ln>
          </c:spPr>
          <c:marker>
            <c:symbol val="none"/>
          </c:marker>
          <c:cat>
            <c:numRef>
              <c:f>'Total &amp; Exogene'!$B$2:$B$41</c:f>
              <c:numCache>
                <c:formatCode>General</c:formatCod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numCache>
            </c:numRef>
          </c:cat>
          <c:val>
            <c:numRef>
              <c:f>'Total &amp; Exogene'!$F$2:$F$41</c:f>
              <c:numCache>
                <c:formatCode>General</c:formatCode>
                <c:ptCount val="40"/>
                <c:pt idx="0">
                  <c:v>6.7703980838807423E-2</c:v>
                </c:pt>
                <c:pt idx="1">
                  <c:v>6.8313691226266127E-2</c:v>
                </c:pt>
                <c:pt idx="2">
                  <c:v>6.9710910453903166E-2</c:v>
                </c:pt>
                <c:pt idx="3">
                  <c:v>7.3426238057481996E-2</c:v>
                </c:pt>
                <c:pt idx="4">
                  <c:v>7.0976717201945635E-2</c:v>
                </c:pt>
                <c:pt idx="5">
                  <c:v>7.5288022140696423E-2</c:v>
                </c:pt>
                <c:pt idx="6">
                  <c:v>7.6953987411364402E-2</c:v>
                </c:pt>
                <c:pt idx="7">
                  <c:v>7.8785659034062122E-2</c:v>
                </c:pt>
                <c:pt idx="8">
                  <c:v>7.9223990913227238E-2</c:v>
                </c:pt>
                <c:pt idx="9">
                  <c:v>7.9291481161488611E-2</c:v>
                </c:pt>
                <c:pt idx="10">
                  <c:v>7.8521799688960961E-2</c:v>
                </c:pt>
                <c:pt idx="11">
                  <c:v>8.4789850933552277E-2</c:v>
                </c:pt>
                <c:pt idx="12">
                  <c:v>8.8583858713925545E-2</c:v>
                </c:pt>
                <c:pt idx="13">
                  <c:v>8.9619924066696943E-2</c:v>
                </c:pt>
                <c:pt idx="14">
                  <c:v>9.0898718843009457E-2</c:v>
                </c:pt>
                <c:pt idx="15">
                  <c:v>9.3206470968670935E-2</c:v>
                </c:pt>
                <c:pt idx="16">
                  <c:v>9.7004995007481873E-2</c:v>
                </c:pt>
                <c:pt idx="17">
                  <c:v>9.7197860293836702E-2</c:v>
                </c:pt>
                <c:pt idx="18">
                  <c:v>9.8314186468794168E-2</c:v>
                </c:pt>
                <c:pt idx="19">
                  <c:v>9.9609690476256715E-2</c:v>
                </c:pt>
                <c:pt idx="20">
                  <c:v>9.8435592572856528E-2</c:v>
                </c:pt>
                <c:pt idx="21">
                  <c:v>0.10231481230262131</c:v>
                </c:pt>
                <c:pt idx="22">
                  <c:v>0.10641198808758481</c:v>
                </c:pt>
                <c:pt idx="23">
                  <c:v>0.10936479744014142</c:v>
                </c:pt>
                <c:pt idx="24">
                  <c:v>0.11003986914265564</c:v>
                </c:pt>
                <c:pt idx="25">
                  <c:v>0.1082201448043619</c:v>
                </c:pt>
                <c:pt idx="26">
                  <c:v>0.10213997843399676</c:v>
                </c:pt>
                <c:pt idx="27">
                  <c:v>0.10016028105966623</c:v>
                </c:pt>
                <c:pt idx="28">
                  <c:v>0.10151465140096746</c:v>
                </c:pt>
                <c:pt idx="29">
                  <c:v>0.10809184959774751</c:v>
                </c:pt>
                <c:pt idx="30">
                  <c:v>0.10698527746249613</c:v>
                </c:pt>
                <c:pt idx="31">
                  <c:v>0.10768509262610354</c:v>
                </c:pt>
                <c:pt idx="32">
                  <c:v>0.11057855419880593</c:v>
                </c:pt>
                <c:pt idx="33">
                  <c:v>0.11313759625899233</c:v>
                </c:pt>
                <c:pt idx="34">
                  <c:v>0.11494329922865139</c:v>
                </c:pt>
                <c:pt idx="35">
                  <c:v>0.11893849033967163</c:v>
                </c:pt>
                <c:pt idx="36">
                  <c:v>0.12252685088852808</c:v>
                </c:pt>
                <c:pt idx="37">
                  <c:v>0.12626502509344059</c:v>
                </c:pt>
                <c:pt idx="38">
                  <c:v>0.12803463137142826</c:v>
                </c:pt>
                <c:pt idx="39">
                  <c:v>0.13006006582182753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30B-4F6E-A143-E55AAB15C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902592"/>
        <c:axId val="59908480"/>
      </c:lineChart>
      <c:catAx>
        <c:axId val="59894784"/>
        <c:scaling>
          <c:orientation val="minMax"/>
        </c:scaling>
        <c:delete val="0"/>
        <c:axPos val="b"/>
        <c:majorGridlines>
          <c:spPr>
            <a:ln w="12700">
              <a:solidFill>
                <a:srgbClr val="969696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90067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59900672"/>
        <c:scaling>
          <c:orientation val="minMax"/>
          <c:max val="100000"/>
        </c:scaling>
        <c:delete val="0"/>
        <c:axPos val="l"/>
        <c:majorGridlines>
          <c:spPr>
            <a:ln w="12700">
              <a:solidFill>
                <a:srgbClr val="969696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2D7898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894784"/>
        <c:crosses val="autoZero"/>
        <c:crossBetween val="between"/>
        <c:dispUnits>
          <c:builtInUnit val="thousands"/>
        </c:dispUnits>
      </c:valAx>
      <c:catAx>
        <c:axId val="59902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9908480"/>
        <c:crosses val="autoZero"/>
        <c:auto val="1"/>
        <c:lblAlgn val="ctr"/>
        <c:lblOffset val="100"/>
        <c:noMultiLvlLbl val="0"/>
      </c:catAx>
      <c:valAx>
        <c:axId val="59908480"/>
        <c:scaling>
          <c:orientation val="minMax"/>
          <c:max val="0.14000000000000001"/>
          <c:min val="5.000000000000001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DA246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902592"/>
        <c:crosses val="max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7604166666666674"/>
          <c:y val="0.95109618911849214"/>
          <c:w val="0.44895833333333346"/>
          <c:h val="4.215853728943776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0.05575</cdr:x>
      <cdr:y>0</cdr:y>
    </cdr:from>
    <cdr:to>
      <cdr:x>0.16458</cdr:x>
      <cdr:y>0.0416</cdr:y>
    </cdr:to>
    <cdr:sp macro="" textlink="">
      <cdr:nvSpPr>
        <cdr:cNvPr id="45363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9778" y="0"/>
          <a:ext cx="995144" cy="2341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CH" sz="1400" b="0" i="0" u="none" strike="noStrike" baseline="0" dirty="0">
              <a:solidFill>
                <a:srgbClr val="2D7898"/>
              </a:solidFill>
              <a:latin typeface="Arial"/>
              <a:cs typeface="Arial"/>
            </a:rPr>
            <a:t>in Mrd. CHF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DCDB0-77AB-4FEB-B702-83F26FABE0B2}" type="datetimeFigureOut">
              <a:rPr lang="de-CH" smtClean="0"/>
              <a:pPr/>
              <a:t>28.10.2018</a:t>
            </a:fld>
            <a:endParaRPr lang="de-C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E4A84-3436-4E1B-9AFB-7D30728C8D52}" type="slidenum">
              <a:rPr lang="de-CH" smtClean="0"/>
              <a:pPr/>
              <a:t>‹#›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89E04-5D7E-1C4F-BE8C-F563ECA1528A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2138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C488C-DF78-495B-B3EE-C63D92FBF226}" type="slidenum">
              <a:rPr lang="de-CH" smtClean="0"/>
              <a:pPr/>
              <a:t>52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744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572969" y="1989138"/>
            <a:ext cx="4816719" cy="449262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572969" y="2446338"/>
            <a:ext cx="4816719" cy="449262"/>
          </a:xfr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 sz="1800" b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0" y="6186488"/>
            <a:ext cx="9144000" cy="666750"/>
          </a:xfrm>
          <a:prstGeom prst="rect">
            <a:avLst/>
          </a:prstGeom>
          <a:solidFill>
            <a:srgbClr val="66CC00"/>
          </a:solidFill>
          <a:ln w="9525">
            <a:solidFill>
              <a:srgbClr val="63C00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dirty="0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dt" sz="half" idx="2"/>
          </p:nvPr>
        </p:nvSpPr>
        <p:spPr>
          <a:xfrm>
            <a:off x="483548" y="6429396"/>
            <a:ext cx="3560910" cy="311150"/>
          </a:xfrm>
        </p:spPr>
        <p:txBody>
          <a:bodyPr/>
          <a:lstStyle>
            <a:lvl1pPr>
              <a:defRPr/>
            </a:lvl1pPr>
          </a:lstStyle>
          <a:p>
            <a:fld id="{AD3826FD-3BC3-48B0-A98E-E9706BD7B76B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AD9123A7-B590-46F5-95ED-8A92F480017D}" type="slidenum">
              <a:rPr lang="de-CH" smtClean="0"/>
              <a:pPr/>
              <a:t>‹#›</a:t>
            </a:fld>
            <a:endParaRPr lang="de-CH" dirty="0" smtClean="0"/>
          </a:p>
          <a:p>
            <a:endParaRPr lang="de-CH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1636" y="6357958"/>
            <a:ext cx="1648051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A0CE9C-A259-4E05-8E08-EC8A732DACAF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‹#›</a:t>
            </a:fld>
            <a:endParaRPr lang="de-CH" dirty="0" smtClean="0"/>
          </a:p>
          <a:p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1354" y="1219200"/>
            <a:ext cx="4220308" cy="4762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2338" y="1219200"/>
            <a:ext cx="4220308" cy="4762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514A11-64CB-4D51-9B77-D55E2C260F15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796AB6C7-257C-4A8B-B5BF-FD0122305CE3}" type="slidenum">
              <a:rPr lang="de-CH" smtClean="0"/>
              <a:pPr/>
              <a:t>‹#›</a:t>
            </a:fld>
            <a:endParaRPr lang="de-CH" dirty="0" smtClean="0"/>
          </a:p>
          <a:p>
            <a:endParaRPr lang="de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03186-E49D-480F-8D2F-5F8EFFC9EE0B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36E0A66F-7074-407B-A603-5CED6BD6BB40}" type="slidenum">
              <a:rPr lang="de-CH" smtClean="0"/>
              <a:pPr/>
              <a:t>‹#›</a:t>
            </a:fld>
            <a:endParaRPr lang="de-CH" dirty="0" smtClean="0"/>
          </a:p>
          <a:p>
            <a:endParaRPr lang="de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k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1385274" y="1844823"/>
            <a:ext cx="7265245" cy="4656471"/>
          </a:xfrm>
        </p:spPr>
        <p:txBody>
          <a:bodyPr/>
          <a:lstStyle>
            <a:lvl2pPr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1385274" y="1469327"/>
            <a:ext cx="7264988" cy="271869"/>
          </a:xfrm>
        </p:spPr>
        <p:txBody>
          <a:bodyPr>
            <a:spAutoFit/>
          </a:bodyPr>
          <a:lstStyle>
            <a:lvl1pPr>
              <a:lnSpc>
                <a:spcPts val="1360"/>
              </a:lnSpc>
              <a:defRPr sz="1224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5274" y="352639"/>
            <a:ext cx="7276105" cy="104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lvl="0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</a:t>
            </a:r>
          </a:p>
        </p:txBody>
      </p:sp>
      <p:sp>
        <p:nvSpPr>
          <p:cNvPr id="5" name=" 4"/>
          <p:cNvSpPr>
            <a:spLocks noGrp="1" noChangeArrowheads="1"/>
          </p:cNvSpPr>
          <p:nvPr>
            <p:ph type="dt" sz="half" idx="14"/>
          </p:nvPr>
        </p:nvSpPr>
        <p:spPr>
          <a:xfrm>
            <a:off x="7660273" y="6505237"/>
            <a:ext cx="502268" cy="260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562CC-FB34-447F-8CA7-88E43B417501}" type="datetime1">
              <a:rPr lang="de-DE"/>
              <a:pPr>
                <a:defRPr/>
              </a:pPr>
              <a:t>28.10.2018</a:t>
            </a:fld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8205981" y="6506678"/>
            <a:ext cx="590504" cy="2606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50281CC2-F50B-45EB-83AA-DFEA5E28CA4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084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186488"/>
            <a:ext cx="9144000" cy="666750"/>
          </a:xfrm>
          <a:prstGeom prst="rect">
            <a:avLst/>
          </a:prstGeom>
          <a:solidFill>
            <a:srgbClr val="66CC00"/>
          </a:solidFill>
          <a:ln w="9525">
            <a:solidFill>
              <a:srgbClr val="63C00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0" y="62532"/>
            <a:ext cx="400929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Mastertitelformat bearbeiten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354" y="1219200"/>
            <a:ext cx="8581292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5720" y="6429396"/>
            <a:ext cx="400929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defRPr sz="1000">
                <a:solidFill>
                  <a:schemeClr val="bg1"/>
                </a:solidFill>
              </a:defRPr>
            </a:lvl1pPr>
          </a:lstStyle>
          <a:p>
            <a:fld id="{7D965685-B13B-4DEC-8862-609AF359D8B1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6DF624DB-44C8-4CD3-8CDE-9587F6F2989F}" type="slidenum">
              <a:rPr lang="de-CH" smtClean="0"/>
              <a:pPr/>
              <a:t>‹#›</a:t>
            </a:fld>
            <a:endParaRPr lang="de-CH" dirty="0" smtClean="0"/>
          </a:p>
          <a:p>
            <a:endParaRPr lang="de-CH" dirty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81358" y="65088"/>
            <a:ext cx="379827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66CC00"/>
              </a:buClr>
              <a:buFont typeface="Wingdings" pitchFamily="2" charset="2"/>
              <a:buNone/>
            </a:pPr>
            <a:endParaRPr lang="de-CH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66CC00"/>
              </a:buClr>
              <a:buFont typeface="Wingdings" pitchFamily="2" charset="2"/>
              <a:buNone/>
            </a:pPr>
            <a:endParaRPr lang="de-CH" sz="1800" dirty="0">
              <a:solidFill>
                <a:schemeClr val="bg2"/>
              </a:solidFill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V="1">
            <a:off x="4572000" y="-4763"/>
            <a:ext cx="0" cy="668338"/>
          </a:xfrm>
          <a:prstGeom prst="line">
            <a:avLst/>
          </a:prstGeom>
          <a:noFill/>
          <a:ln w="15875">
            <a:solidFill>
              <a:srgbClr val="63C00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V="1">
            <a:off x="281354" y="-4763"/>
            <a:ext cx="0" cy="668338"/>
          </a:xfrm>
          <a:prstGeom prst="line">
            <a:avLst/>
          </a:prstGeom>
          <a:noFill/>
          <a:ln w="15875">
            <a:solidFill>
              <a:srgbClr val="63C00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281354" y="339117"/>
            <a:ext cx="43626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de-CH" sz="2200" b="1" i="0" u="none" strike="noStrike" kern="1200" baseline="0" dirty="0" smtClean="0">
                <a:solidFill>
                  <a:srgbClr val="63C002"/>
                </a:solidFill>
                <a:latin typeface="+mn-lt"/>
                <a:ea typeface="+mn-ea"/>
                <a:cs typeface="+mn-cs"/>
              </a:rPr>
              <a:t>Symposium SVK</a:t>
            </a:r>
            <a:endParaRPr lang="en-US" sz="18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41635" y="6357958"/>
            <a:ext cx="1648051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66CC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66CC00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66CC00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66CC00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66CC00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66CC00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66CC00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66CC00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66CC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CC00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CC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CC00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CC00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CC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CC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CC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CC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CC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6.jp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90" y="2420888"/>
            <a:ext cx="8247505" cy="1486718"/>
          </a:xfrm>
        </p:spPr>
        <p:txBody>
          <a:bodyPr/>
          <a:lstStyle/>
          <a:p>
            <a:r>
              <a:rPr lang="de-DE" sz="2000" b="1" dirty="0" smtClean="0"/>
              <a:t>Symposium SVK</a:t>
            </a:r>
          </a:p>
          <a:p>
            <a:r>
              <a:rPr lang="de-CH" sz="2400" b="1" dirty="0" smtClean="0"/>
              <a:t>Das </a:t>
            </a:r>
            <a:r>
              <a:rPr lang="de-CH" sz="2400" b="1" dirty="0"/>
              <a:t>KVG </a:t>
            </a:r>
            <a:r>
              <a:rPr lang="de-CH" sz="2400" b="1" dirty="0" smtClean="0"/>
              <a:t>verlangt</a:t>
            </a:r>
          </a:p>
          <a:p>
            <a:r>
              <a:rPr lang="de-CH" sz="2400" b="1" dirty="0" smtClean="0"/>
              <a:t>wirksame</a:t>
            </a:r>
            <a:r>
              <a:rPr lang="de-CH" sz="2400" b="1" dirty="0"/>
              <a:t>, zweckmässige und wirtschaftliche </a:t>
            </a:r>
            <a:r>
              <a:rPr lang="de-CH" sz="2400" b="1" dirty="0" smtClean="0"/>
              <a:t>Leistungen</a:t>
            </a:r>
            <a:endParaRPr lang="en-US" sz="2400" b="1" dirty="0"/>
          </a:p>
          <a:p>
            <a:r>
              <a:rPr lang="de-CH" sz="2000" dirty="0" smtClean="0"/>
              <a:t>Bern, 30. Oktober 2018</a:t>
            </a:r>
            <a:endParaRPr lang="de-CH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2022"/>
            <a:ext cx="4009292" cy="700087"/>
          </a:xfrm>
        </p:spPr>
        <p:txBody>
          <a:bodyPr/>
          <a:lstStyle/>
          <a:p>
            <a:r>
              <a:rPr lang="de-CH" dirty="0" smtClean="0"/>
              <a:t>Düstere Prognosen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29.10.2018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10</a:t>
            </a:fld>
            <a:endParaRPr lang="de-CH" dirty="0" smtClean="0"/>
          </a:p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201" t="27114" r="13814" b="13825"/>
          <a:stretch/>
        </p:blipFill>
        <p:spPr>
          <a:xfrm>
            <a:off x="511830" y="908720"/>
            <a:ext cx="8133096" cy="519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3105"/>
            <a:ext cx="4009292" cy="700087"/>
          </a:xfrm>
        </p:spPr>
        <p:txBody>
          <a:bodyPr/>
          <a:lstStyle/>
          <a:p>
            <a:r>
              <a:rPr lang="de-CH" dirty="0" smtClean="0"/>
              <a:t>ZV und Selbstzahlungen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29.10.2018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11</a:t>
            </a:fld>
            <a:endParaRPr lang="de-CH" dirty="0" smtClean="0"/>
          </a:p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525" t="28324" r="7705" b="10010"/>
          <a:stretch/>
        </p:blipFill>
        <p:spPr>
          <a:xfrm>
            <a:off x="-15492" y="897208"/>
            <a:ext cx="9175953" cy="53401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509" y="5487035"/>
            <a:ext cx="2338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i="1" dirty="0" smtClean="0"/>
              <a:t>Quelle: Gyger/Comparis, 2018</a:t>
            </a:r>
            <a:endParaRPr lang="de-CH" sz="1000" i="1" dirty="0"/>
          </a:p>
        </p:txBody>
      </p:sp>
    </p:spTree>
    <p:extLst>
      <p:ext uri="{BB962C8B-B14F-4D97-AF65-F5344CB8AC3E}">
        <p14:creationId xmlns:p14="http://schemas.microsoft.com/office/powerpoint/2010/main" val="38494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3105"/>
            <a:ext cx="4009292" cy="700087"/>
          </a:xfrm>
        </p:spPr>
        <p:txBody>
          <a:bodyPr/>
          <a:lstStyle/>
          <a:p>
            <a:r>
              <a:rPr lang="de-CH" dirty="0" smtClean="0"/>
              <a:t>Selbstzahlungen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29.10.2018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12</a:t>
            </a:fld>
            <a:endParaRPr lang="de-CH" dirty="0" smtClean="0"/>
          </a:p>
          <a:p>
            <a:endParaRPr lang="de-CH" dirty="0"/>
          </a:p>
        </p:txBody>
      </p:sp>
      <p:pic>
        <p:nvPicPr>
          <p:cNvPr id="5" name="Grafik 1">
            <a:extLst>
              <a:ext uri="{FF2B5EF4-FFF2-40B4-BE49-F238E27FC236}">
                <a16:creationId xmlns:a16="http://schemas.microsoft.com/office/drawing/2014/main" id="{FF1156C2-BE8D-6E49-99AD-1A4403658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63" y="712070"/>
            <a:ext cx="8420382" cy="5237210"/>
          </a:xfrm>
          <a:prstGeom prst="rect">
            <a:avLst/>
          </a:prstGeom>
        </p:spPr>
      </p:pic>
      <p:sp>
        <p:nvSpPr>
          <p:cNvPr id="6" name="Textfeld 1">
            <a:extLst>
              <a:ext uri="{FF2B5EF4-FFF2-40B4-BE49-F238E27FC236}">
                <a16:creationId xmlns:a16="http://schemas.microsoft.com/office/drawing/2014/main" id="{25D119D0-63E9-9E44-8A71-650611E59A9B}"/>
              </a:ext>
            </a:extLst>
          </p:cNvPr>
          <p:cNvSpPr txBox="1"/>
          <p:nvPr/>
        </p:nvSpPr>
        <p:spPr>
          <a:xfrm>
            <a:off x="5004048" y="1551738"/>
            <a:ext cx="3940936" cy="11571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 smtClean="0">
                <a:solidFill>
                  <a:schemeClr val="accent3">
                    <a:lumMod val="50000"/>
                  </a:schemeClr>
                </a:solidFill>
              </a:rPr>
              <a:t>Übrige Finanzierung (HABE)</a:t>
            </a:r>
          </a:p>
          <a:p>
            <a:r>
              <a:rPr lang="de-DE" sz="1800" b="1" dirty="0" smtClean="0">
                <a:solidFill>
                  <a:schemeClr val="accent3">
                    <a:lumMod val="50000"/>
                  </a:schemeClr>
                </a:solidFill>
              </a:rPr>
              <a:t>(gem. Pflegeheimstatistik</a:t>
            </a:r>
            <a:endParaRPr lang="de-DE" sz="1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de-DE" sz="1800" b="1" dirty="0">
                <a:solidFill>
                  <a:schemeClr val="accent3">
                    <a:lumMod val="50000"/>
                  </a:schemeClr>
                </a:solidFill>
              </a:rPr>
              <a:t>Pensions- und Betreuungskosten </a:t>
            </a:r>
          </a:p>
          <a:p>
            <a:r>
              <a:rPr lang="de-DE" sz="1800" b="1" dirty="0">
                <a:solidFill>
                  <a:schemeClr val="accent3">
                    <a:lumMod val="50000"/>
                  </a:schemeClr>
                </a:solidFill>
              </a:rPr>
              <a:t>Pflegeheime 2015: 5,5</a:t>
            </a:r>
            <a:r>
              <a:rPr lang="de-DE" sz="1800" b="1" baseline="0" dirty="0">
                <a:solidFill>
                  <a:schemeClr val="accent3">
                    <a:lumMod val="50000"/>
                  </a:schemeClr>
                </a:solidFill>
              </a:rPr>
              <a:t> Mia</a:t>
            </a:r>
            <a:r>
              <a:rPr lang="de-DE" sz="1400" baseline="0" dirty="0" smtClean="0"/>
              <a:t>.)</a:t>
            </a:r>
            <a:endParaRPr lang="de-DE" sz="1400" dirty="0"/>
          </a:p>
        </p:txBody>
      </p:sp>
      <p:sp>
        <p:nvSpPr>
          <p:cNvPr id="7" name="Textfeld 14">
            <a:extLst>
              <a:ext uri="{FF2B5EF4-FFF2-40B4-BE49-F238E27FC236}">
                <a16:creationId xmlns:a16="http://schemas.microsoft.com/office/drawing/2014/main" id="{0D6CE6D6-100E-B847-9C4E-A65074F39974}"/>
              </a:ext>
            </a:extLst>
          </p:cNvPr>
          <p:cNvSpPr txBox="1"/>
          <p:nvPr/>
        </p:nvSpPr>
        <p:spPr>
          <a:xfrm>
            <a:off x="4644008" y="3115319"/>
            <a:ext cx="4888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Arztleistungen (HABE)</a:t>
            </a:r>
          </a:p>
        </p:txBody>
      </p:sp>
      <p:sp>
        <p:nvSpPr>
          <p:cNvPr id="8" name="Textfeld 13">
            <a:extLst>
              <a:ext uri="{FF2B5EF4-FFF2-40B4-BE49-F238E27FC236}">
                <a16:creationId xmlns:a16="http://schemas.microsoft.com/office/drawing/2014/main" id="{C9878D03-31EB-3A41-9DFA-71B1B0446DA2}"/>
              </a:ext>
            </a:extLst>
          </p:cNvPr>
          <p:cNvSpPr txBox="1"/>
          <p:nvPr/>
        </p:nvSpPr>
        <p:spPr>
          <a:xfrm>
            <a:off x="4302822" y="3810738"/>
            <a:ext cx="4888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Zahnarzt (HABE)</a:t>
            </a:r>
          </a:p>
        </p:txBody>
      </p:sp>
      <p:sp>
        <p:nvSpPr>
          <p:cNvPr id="9" name="Textfeld 12">
            <a:extLst>
              <a:ext uri="{FF2B5EF4-FFF2-40B4-BE49-F238E27FC236}">
                <a16:creationId xmlns:a16="http://schemas.microsoft.com/office/drawing/2014/main" id="{954BFEAA-801A-6E41-9DF2-35ACA5BC6518}"/>
              </a:ext>
            </a:extLst>
          </p:cNvPr>
          <p:cNvSpPr txBox="1"/>
          <p:nvPr/>
        </p:nvSpPr>
        <p:spPr>
          <a:xfrm>
            <a:off x="3931602" y="4324009"/>
            <a:ext cx="4888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Medikamente (HABE)</a:t>
            </a:r>
          </a:p>
        </p:txBody>
      </p:sp>
      <p:sp>
        <p:nvSpPr>
          <p:cNvPr id="10" name="Textfeld 11">
            <a:extLst>
              <a:ext uri="{FF2B5EF4-FFF2-40B4-BE49-F238E27FC236}">
                <a16:creationId xmlns:a16="http://schemas.microsoft.com/office/drawing/2014/main" id="{2961518B-E26B-9546-A6C4-99985F8E8970}"/>
              </a:ext>
            </a:extLst>
          </p:cNvPr>
          <p:cNvSpPr txBox="1"/>
          <p:nvPr/>
        </p:nvSpPr>
        <p:spPr>
          <a:xfrm>
            <a:off x="3573315" y="4715398"/>
            <a:ext cx="4888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Andere ambulante Leistungen (HABE)</a:t>
            </a:r>
          </a:p>
        </p:txBody>
      </p:sp>
      <p:sp>
        <p:nvSpPr>
          <p:cNvPr id="11" name="Textfeld 9">
            <a:extLst>
              <a:ext uri="{FF2B5EF4-FFF2-40B4-BE49-F238E27FC236}">
                <a16:creationId xmlns:a16="http://schemas.microsoft.com/office/drawing/2014/main" id="{1DC16AF6-C6E4-8B4B-8706-461DB788615D}"/>
              </a:ext>
            </a:extLst>
          </p:cNvPr>
          <p:cNvSpPr txBox="1"/>
          <p:nvPr/>
        </p:nvSpPr>
        <p:spPr>
          <a:xfrm>
            <a:off x="3213275" y="5048040"/>
            <a:ext cx="4888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Brillen / Kontaktlinsen (HABE)</a:t>
            </a:r>
          </a:p>
        </p:txBody>
      </p:sp>
      <p:sp>
        <p:nvSpPr>
          <p:cNvPr id="12" name="Textfeld 10">
            <a:extLst>
              <a:ext uri="{FF2B5EF4-FFF2-40B4-BE49-F238E27FC236}">
                <a16:creationId xmlns:a16="http://schemas.microsoft.com/office/drawing/2014/main" id="{AB32A28A-6C34-614A-92F2-2A5797393D44}"/>
              </a:ext>
            </a:extLst>
          </p:cNvPr>
          <p:cNvSpPr txBox="1"/>
          <p:nvPr/>
        </p:nvSpPr>
        <p:spPr>
          <a:xfrm>
            <a:off x="2843808" y="5257669"/>
            <a:ext cx="4888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Spitäler (HABE)</a:t>
            </a:r>
          </a:p>
        </p:txBody>
      </p:sp>
      <p:sp>
        <p:nvSpPr>
          <p:cNvPr id="13" name="Textfeld 8">
            <a:extLst>
              <a:ext uri="{FF2B5EF4-FFF2-40B4-BE49-F238E27FC236}">
                <a16:creationId xmlns:a16="http://schemas.microsoft.com/office/drawing/2014/main" id="{5B863413-BD23-FC41-B5E9-A1F991F96211}"/>
              </a:ext>
            </a:extLst>
          </p:cNvPr>
          <p:cNvSpPr txBox="1"/>
          <p:nvPr/>
        </p:nvSpPr>
        <p:spPr>
          <a:xfrm>
            <a:off x="2493195" y="5466710"/>
            <a:ext cx="4888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Labor, Röntgen, Sanitätsmaterial (HABE)</a:t>
            </a:r>
          </a:p>
        </p:txBody>
      </p:sp>
    </p:spTree>
    <p:extLst>
      <p:ext uri="{BB962C8B-B14F-4D97-AF65-F5344CB8AC3E}">
        <p14:creationId xmlns:p14="http://schemas.microsoft.com/office/powerpoint/2010/main" val="154297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50" t="21946" r="6885" b="13825"/>
          <a:stretch/>
        </p:blipFill>
        <p:spPr>
          <a:xfrm>
            <a:off x="145324" y="969842"/>
            <a:ext cx="8869400" cy="5043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3105"/>
            <a:ext cx="4572000" cy="700087"/>
          </a:xfrm>
        </p:spPr>
        <p:txBody>
          <a:bodyPr/>
          <a:lstStyle/>
          <a:p>
            <a:r>
              <a:rPr lang="de-CH" dirty="0" smtClean="0"/>
              <a:t>Kantonale Bandbreiten </a:t>
            </a:r>
            <a:r>
              <a:rPr lang="de-CH" dirty="0" smtClean="0"/>
              <a:t>der Prämien </a:t>
            </a:r>
            <a:r>
              <a:rPr lang="de-CH" dirty="0" smtClean="0"/>
              <a:t>2019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13</a:t>
            </a:fld>
            <a:endParaRPr lang="de-CH" dirty="0" smtClean="0"/>
          </a:p>
          <a:p>
            <a:endParaRPr lang="de-CH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494654" y="1475494"/>
            <a:ext cx="288032" cy="402416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900" dirty="0">
              <a:ea typeface="ＭＳ Ｐゴシック" pitchFamily="-109" charset="-128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110068" y="1783702"/>
            <a:ext cx="310478" cy="338628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900" dirty="0">
              <a:ea typeface="ＭＳ Ｐゴシック" pitchFamily="-109" charset="-128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98575" y="2109180"/>
            <a:ext cx="292886" cy="324576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900" dirty="0">
              <a:ea typeface="ＭＳ Ｐゴシック" pitchFamily="-109" charset="-128"/>
            </a:endParaRPr>
          </a:p>
        </p:txBody>
      </p:sp>
      <p:sp>
        <p:nvSpPr>
          <p:cNvPr id="10" name="Rounded Rectangle 9"/>
          <p:cNvSpPr/>
          <p:nvPr/>
        </p:nvSpPr>
        <p:spPr>
          <a:xfrm rot="300000">
            <a:off x="4443818" y="1473849"/>
            <a:ext cx="2604448" cy="1123712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Marktmacht der Versicherten dank Wahlfreiheit.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020272" y="5946494"/>
            <a:ext cx="1906508" cy="231856"/>
          </a:xfrm>
          <a:solidFill>
            <a:schemeClr val="bg1"/>
          </a:solidFill>
        </p:spPr>
        <p:txBody>
          <a:bodyPr/>
          <a:lstStyle/>
          <a:p>
            <a:pPr marL="0" indent="0" algn="r">
              <a:buNone/>
            </a:pPr>
            <a:r>
              <a:rPr lang="de-CH" sz="1200" b="0" i="1" dirty="0" smtClean="0"/>
              <a:t>Quelle: BAG </a:t>
            </a:r>
            <a:r>
              <a:rPr lang="de-CH" sz="1200" b="0" i="1" dirty="0" smtClean="0"/>
              <a:t>2018</a:t>
            </a:r>
            <a:endParaRPr lang="en-US" sz="1200" b="0" i="1" dirty="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907705" y="1969565"/>
            <a:ext cx="270453" cy="3875049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900" dirty="0"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102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2532"/>
            <a:ext cx="4320480" cy="700087"/>
          </a:xfrm>
        </p:spPr>
        <p:txBody>
          <a:bodyPr/>
          <a:lstStyle/>
          <a:p>
            <a:r>
              <a:rPr lang="de-CH" dirty="0" smtClean="0"/>
              <a:t>Gesundheitskosten am Lebensende (1)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9" y="975947"/>
            <a:ext cx="7619266" cy="491240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14</a:t>
            </a:fld>
            <a:endParaRPr lang="de-CH" dirty="0" smtClean="0"/>
          </a:p>
          <a:p>
            <a:endParaRPr lang="de-CH" dirty="0"/>
          </a:p>
        </p:txBody>
      </p:sp>
      <p:sp>
        <p:nvSpPr>
          <p:cNvPr id="6" name="Rounded Rectangle 5"/>
          <p:cNvSpPr/>
          <p:nvPr/>
        </p:nvSpPr>
        <p:spPr>
          <a:xfrm rot="-300000">
            <a:off x="5594184" y="4884425"/>
            <a:ext cx="3339766" cy="730696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1846" b="1" dirty="0"/>
              <a:t>Regionale Unterschiede: </a:t>
            </a:r>
          </a:p>
          <a:p>
            <a:pPr algn="ctr">
              <a:buNone/>
            </a:pPr>
            <a:r>
              <a:rPr lang="de-CH" sz="1846" b="1" dirty="0"/>
              <a:t>Muss man sie beseitigen?</a:t>
            </a:r>
          </a:p>
        </p:txBody>
      </p:sp>
    </p:spTree>
    <p:extLst>
      <p:ext uri="{BB962C8B-B14F-4D97-AF65-F5344CB8AC3E}">
        <p14:creationId xmlns:p14="http://schemas.microsoft.com/office/powerpoint/2010/main" val="65307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-16874"/>
            <a:ext cx="4320480" cy="770096"/>
          </a:xfrm>
        </p:spPr>
        <p:txBody>
          <a:bodyPr/>
          <a:lstStyle/>
          <a:p>
            <a:r>
              <a:rPr lang="de-CH" dirty="0"/>
              <a:t>Gesundheitskosten am Lebensende </a:t>
            </a:r>
            <a:r>
              <a:rPr lang="de-CH" dirty="0" smtClean="0"/>
              <a:t>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15</a:t>
            </a:fld>
            <a:endParaRPr lang="de-CH" dirty="0" smtClean="0"/>
          </a:p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382" t="23423" r="31691" b="15301"/>
          <a:stretch/>
        </p:blipFill>
        <p:spPr>
          <a:xfrm>
            <a:off x="323528" y="831292"/>
            <a:ext cx="5976664" cy="5334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8064" y="586945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i="1" dirty="0" smtClean="0"/>
              <a:t>Quelle: Prof. Dr. med. </a:t>
            </a:r>
            <a:r>
              <a:rPr lang="en-US" sz="1200" dirty="0"/>
              <a:t>Gian Domenico Borasio</a:t>
            </a:r>
            <a:r>
              <a:rPr lang="de-CH" sz="1200" i="1" dirty="0" smtClean="0"/>
              <a:t>, 2017</a:t>
            </a:r>
            <a:endParaRPr lang="de-CH" sz="1200" i="1" dirty="0"/>
          </a:p>
        </p:txBody>
      </p:sp>
    </p:spTree>
    <p:extLst>
      <p:ext uri="{BB962C8B-B14F-4D97-AF65-F5344CB8AC3E}">
        <p14:creationId xmlns:p14="http://schemas.microsoft.com/office/powerpoint/2010/main" val="180911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Hüftgelenkersatz - Überarztung?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16</a:t>
            </a:fld>
            <a:endParaRPr lang="de-CH" dirty="0" smtClean="0"/>
          </a:p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486" y="738030"/>
            <a:ext cx="5441818" cy="611378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-300000">
            <a:off x="4739882" y="4329255"/>
            <a:ext cx="4183596" cy="1123712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Wird in der Schweiz zu viel operiert oder haben andere Länder einen Nachholbedarf?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985731" y="737277"/>
            <a:ext cx="5178557" cy="35317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900" dirty="0">
              <a:solidFill>
                <a:srgbClr val="FF0000"/>
              </a:solidFill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584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0550" t="30068" r="16334" b="34496"/>
          <a:stretch/>
        </p:blipFill>
        <p:spPr>
          <a:xfrm>
            <a:off x="98504" y="1052736"/>
            <a:ext cx="7118291" cy="4680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0477"/>
            <a:ext cx="3246251" cy="700087"/>
          </a:xfrm>
        </p:spPr>
        <p:txBody>
          <a:bodyPr/>
          <a:lstStyle/>
          <a:p>
            <a:r>
              <a:rPr lang="de-CH" dirty="0" smtClean="0"/>
              <a:t>Subventionen insgesamt </a:t>
            </a:r>
            <a:r>
              <a:rPr lang="de-CH" dirty="0"/>
              <a:t>pro </a:t>
            </a:r>
            <a:r>
              <a:rPr lang="de-CH" dirty="0" smtClean="0"/>
              <a:t>Fall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smtClean="0"/>
              <a:t>24.01.2017</a:t>
            </a:r>
            <a:r>
              <a:rPr lang="de-CH" dirty="0"/>
              <a:t>, </a:t>
            </a:r>
            <a:r>
              <a:rPr lang="de-CH" dirty="0" smtClean="0"/>
              <a:t>Seite </a:t>
            </a:r>
            <a:fld id="{F94137F3-652A-4938-A6DD-B6F21E6E99E4}" type="slidenum">
              <a:rPr lang="de-CH" smtClean="0"/>
              <a:pPr/>
              <a:t>17</a:t>
            </a:fld>
            <a:endParaRPr lang="de-CH" dirty="0" smtClean="0"/>
          </a:p>
          <a:p>
            <a:endParaRPr lang="de-CH" dirty="0"/>
          </a:p>
        </p:txBody>
      </p:sp>
      <p:graphicFrame>
        <p:nvGraphicFramePr>
          <p:cNvPr id="5" name="Tabelle 1"/>
          <p:cNvGraphicFramePr>
            <a:graphicFrameLocks noGrp="1"/>
          </p:cNvGraphicFramePr>
          <p:nvPr>
            <p:extLst/>
          </p:nvPr>
        </p:nvGraphicFramePr>
        <p:xfrm>
          <a:off x="7740352" y="-2511"/>
          <a:ext cx="1315923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7094">
                <a:tc>
                  <a:txBody>
                    <a:bodyPr/>
                    <a:lstStyle/>
                    <a:p>
                      <a:r>
                        <a:rPr lang="de-CH" sz="8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Kanton</a:t>
                      </a:r>
                      <a:endParaRPr lang="de-CH" sz="8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CH" sz="8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081">
                <a:tc>
                  <a:txBody>
                    <a:bodyPr/>
                    <a:lstStyle/>
                    <a:p>
                      <a:r>
                        <a:rPr lang="de-CH" sz="850" dirty="0" smtClean="0">
                          <a:latin typeface="+mn-lt"/>
                          <a:cs typeface="Arial" panose="020B0604020202020204" pitchFamily="34" charset="0"/>
                        </a:rPr>
                        <a:t>AG</a:t>
                      </a:r>
                      <a:endParaRPr lang="de-CH" sz="85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1'012.6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081">
                <a:tc>
                  <a:txBody>
                    <a:bodyPr/>
                    <a:lstStyle/>
                    <a:p>
                      <a:r>
                        <a:rPr lang="de-CH" sz="850" dirty="0" smtClean="0">
                          <a:latin typeface="+mn-lt"/>
                          <a:cs typeface="Arial" panose="020B0604020202020204" pitchFamily="34" charset="0"/>
                        </a:rPr>
                        <a:t>AI</a:t>
                      </a:r>
                      <a:endParaRPr lang="de-CH" sz="85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3'822.5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081">
                <a:tc>
                  <a:txBody>
                    <a:bodyPr/>
                    <a:lstStyle/>
                    <a:p>
                      <a:r>
                        <a:rPr lang="de-CH" sz="850" dirty="0" smtClean="0">
                          <a:latin typeface="+mn-lt"/>
                          <a:cs typeface="Arial" panose="020B0604020202020204" pitchFamily="34" charset="0"/>
                        </a:rPr>
                        <a:t>AR</a:t>
                      </a:r>
                      <a:endParaRPr lang="de-CH" sz="85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272.7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081">
                <a:tc>
                  <a:txBody>
                    <a:bodyPr/>
                    <a:lstStyle/>
                    <a:p>
                      <a:r>
                        <a:rPr lang="de-CH" sz="850" dirty="0" smtClean="0">
                          <a:latin typeface="+mn-lt"/>
                          <a:cs typeface="Arial" panose="020B0604020202020204" pitchFamily="34" charset="0"/>
                        </a:rPr>
                        <a:t>BE</a:t>
                      </a:r>
                      <a:endParaRPr lang="de-CH" sz="85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1'659.4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081">
                <a:tc>
                  <a:txBody>
                    <a:bodyPr/>
                    <a:lstStyle/>
                    <a:p>
                      <a:r>
                        <a:rPr lang="de-CH" sz="850" dirty="0" smtClean="0">
                          <a:latin typeface="+mn-lt"/>
                          <a:cs typeface="Arial" panose="020B0604020202020204" pitchFamily="34" charset="0"/>
                        </a:rPr>
                        <a:t>BL</a:t>
                      </a:r>
                      <a:endParaRPr lang="de-CH" sz="85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1'149.6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081">
                <a:tc>
                  <a:txBody>
                    <a:bodyPr/>
                    <a:lstStyle/>
                    <a:p>
                      <a:r>
                        <a:rPr lang="de-CH" sz="850" dirty="0" smtClean="0">
                          <a:latin typeface="+mn-lt"/>
                          <a:cs typeface="Arial" panose="020B0604020202020204" pitchFamily="34" charset="0"/>
                        </a:rPr>
                        <a:t>BS</a:t>
                      </a:r>
                      <a:endParaRPr lang="de-CH" sz="85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3'349.7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081">
                <a:tc>
                  <a:txBody>
                    <a:bodyPr/>
                    <a:lstStyle/>
                    <a:p>
                      <a:r>
                        <a:rPr lang="de-CH" sz="850" dirty="0" smtClean="0">
                          <a:latin typeface="+mn-lt"/>
                          <a:cs typeface="Arial" panose="020B0604020202020204" pitchFamily="34" charset="0"/>
                        </a:rPr>
                        <a:t>FR</a:t>
                      </a:r>
                      <a:endParaRPr lang="de-CH" sz="85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3'915.0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081">
                <a:tc>
                  <a:txBody>
                    <a:bodyPr/>
                    <a:lstStyle/>
                    <a:p>
                      <a:r>
                        <a:rPr lang="de-CH" sz="850" dirty="0" smtClean="0">
                          <a:latin typeface="+mn-lt"/>
                          <a:cs typeface="Arial" panose="020B0604020202020204" pitchFamily="34" charset="0"/>
                        </a:rPr>
                        <a:t>GE</a:t>
                      </a:r>
                      <a:endParaRPr lang="de-CH" sz="85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14'895.9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081">
                <a:tc>
                  <a:txBody>
                    <a:bodyPr/>
                    <a:lstStyle/>
                    <a:p>
                      <a:r>
                        <a:rPr lang="de-CH" sz="850" dirty="0" smtClean="0">
                          <a:latin typeface="+mn-lt"/>
                          <a:cs typeface="Arial" panose="020B0604020202020204" pitchFamily="34" charset="0"/>
                        </a:rPr>
                        <a:t>GL</a:t>
                      </a:r>
                      <a:endParaRPr lang="de-CH" sz="85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1'806.1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081">
                <a:tc>
                  <a:txBody>
                    <a:bodyPr/>
                    <a:lstStyle/>
                    <a:p>
                      <a:r>
                        <a:rPr lang="de-CH" sz="850" dirty="0" smtClean="0">
                          <a:latin typeface="+mn-lt"/>
                          <a:cs typeface="Arial" panose="020B0604020202020204" pitchFamily="34" charset="0"/>
                        </a:rPr>
                        <a:t>GR</a:t>
                      </a:r>
                      <a:endParaRPr lang="de-CH" sz="85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1'800.9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081">
                <a:tc>
                  <a:txBody>
                    <a:bodyPr/>
                    <a:lstStyle/>
                    <a:p>
                      <a:r>
                        <a:rPr lang="de-CH" sz="850" dirty="0" smtClean="0">
                          <a:latin typeface="+mn-lt"/>
                          <a:cs typeface="Arial" panose="020B0604020202020204" pitchFamily="34" charset="0"/>
                        </a:rPr>
                        <a:t>JU</a:t>
                      </a:r>
                      <a:endParaRPr lang="de-CH" sz="85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3'875.4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081">
                <a:tc>
                  <a:txBody>
                    <a:bodyPr/>
                    <a:lstStyle/>
                    <a:p>
                      <a:r>
                        <a:rPr lang="de-CH" sz="850" dirty="0" smtClean="0">
                          <a:latin typeface="+mn-lt"/>
                          <a:cs typeface="Arial" panose="020B0604020202020204" pitchFamily="34" charset="0"/>
                        </a:rPr>
                        <a:t>LU</a:t>
                      </a:r>
                      <a:endParaRPr lang="de-CH" sz="85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1'100.5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081">
                <a:tc>
                  <a:txBody>
                    <a:bodyPr/>
                    <a:lstStyle/>
                    <a:p>
                      <a:r>
                        <a:rPr lang="de-CH" sz="850" dirty="0" smtClean="0">
                          <a:latin typeface="+mn-lt"/>
                          <a:cs typeface="Arial" panose="020B0604020202020204" pitchFamily="34" charset="0"/>
                        </a:rPr>
                        <a:t>NE</a:t>
                      </a:r>
                      <a:endParaRPr lang="de-CH" sz="85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9'964.9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5081">
                <a:tc>
                  <a:txBody>
                    <a:bodyPr/>
                    <a:lstStyle/>
                    <a:p>
                      <a:r>
                        <a:rPr lang="de-CH" sz="850" dirty="0" smtClean="0">
                          <a:latin typeface="+mn-lt"/>
                          <a:cs typeface="Arial" panose="020B0604020202020204" pitchFamily="34" charset="0"/>
                        </a:rPr>
                        <a:t>NW</a:t>
                      </a:r>
                      <a:endParaRPr lang="de-CH" sz="85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1'620.9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5081">
                <a:tc>
                  <a:txBody>
                    <a:bodyPr/>
                    <a:lstStyle/>
                    <a:p>
                      <a:r>
                        <a:rPr lang="de-CH" sz="850" dirty="0" smtClean="0">
                          <a:latin typeface="+mn-lt"/>
                          <a:cs typeface="Arial" panose="020B0604020202020204" pitchFamily="34" charset="0"/>
                        </a:rPr>
                        <a:t>OW</a:t>
                      </a:r>
                      <a:endParaRPr lang="de-CH" sz="85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3'683.7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5081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SG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1'066.6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5081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SH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2'957.4 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5081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2'540.8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5081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SZ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3'027.6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5081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TG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815.5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5081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4'074.4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5081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UR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1'883.9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5081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VD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5'028.0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5081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VS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1'065.6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5081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ZG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3'059.8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5081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ZH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de-CH" sz="8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1'463.1</a:t>
                      </a:r>
                      <a:endParaRPr lang="de-CH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5081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de-CH" sz="8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</a:t>
                      </a:r>
                      <a:endParaRPr lang="de-CH" sz="8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/>
                      <a:r>
                        <a:rPr lang="de-CH" sz="8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2'983.4</a:t>
                      </a:r>
                      <a:endParaRPr lang="de-CH" sz="8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6" name="Textfeld 103"/>
          <p:cNvSpPr txBox="1"/>
          <p:nvPr/>
        </p:nvSpPr>
        <p:spPr>
          <a:xfrm>
            <a:off x="5176345" y="5046275"/>
            <a:ext cx="2572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i="1" dirty="0"/>
              <a:t>Quelle: </a:t>
            </a:r>
            <a:r>
              <a:rPr lang="de-CH" sz="1200" i="1" dirty="0" smtClean="0"/>
              <a:t>Prof. Stefan Felder, Uni Basel, 2016 (Kennzahlen </a:t>
            </a:r>
            <a:r>
              <a:rPr lang="de-CH" sz="1200" i="1" dirty="0"/>
              <a:t>der Schweizer Spitäler </a:t>
            </a:r>
            <a:r>
              <a:rPr lang="de-CH" sz="1200" i="1" dirty="0" smtClean="0"/>
              <a:t>2013 und eigene Berechnungen)</a:t>
            </a:r>
            <a:endParaRPr lang="de-CH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7006" t="67718" r="50591" b="13825"/>
          <a:stretch/>
        </p:blipFill>
        <p:spPr>
          <a:xfrm>
            <a:off x="5974715" y="764704"/>
            <a:ext cx="1754115" cy="208823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 rot="300000">
            <a:off x="99245" y="5442821"/>
            <a:ext cx="5472277" cy="112371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Genf bezahlt direkt CHF 5’500.-</a:t>
            </a:r>
            <a:r>
              <a:rPr lang="de-CH" sz="2000" b="1" dirty="0"/>
              <a:t> </a:t>
            </a:r>
            <a:r>
              <a:rPr lang="de-CH" sz="2000" b="1" dirty="0" smtClean="0"/>
              <a:t>an eine Fallpauschale plus fast CHF 15’000.- Subventionen, die Kasse CHF 4’500.-.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668345" y="855566"/>
            <a:ext cx="1475656" cy="253732"/>
          </a:xfrm>
          <a:prstGeom prst="ellipse">
            <a:avLst/>
          </a:prstGeom>
          <a:noFill/>
          <a:ln w="38100">
            <a:solidFill>
              <a:srgbClr val="66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900" dirty="0">
              <a:ea typeface="ＭＳ Ｐゴシック" pitchFamily="-109" charset="-128"/>
            </a:endParaRPr>
          </a:p>
        </p:txBody>
      </p:sp>
      <p:sp>
        <p:nvSpPr>
          <p:cNvPr id="12" name="Rounded Rectangle 11"/>
          <p:cNvSpPr/>
          <p:nvPr/>
        </p:nvSpPr>
        <p:spPr>
          <a:xfrm rot="-300000">
            <a:off x="106489" y="785467"/>
            <a:ext cx="3815441" cy="78319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VD, GE und NE an der Spitze,</a:t>
            </a:r>
          </a:p>
          <a:p>
            <a:pPr algn="ctr">
              <a:buNone/>
            </a:pPr>
            <a:r>
              <a:rPr lang="de-CH" sz="2000" b="1" dirty="0" smtClean="0"/>
              <a:t>AR und TG am saubersten.</a:t>
            </a:r>
          </a:p>
        </p:txBody>
      </p:sp>
    </p:spTree>
    <p:extLst>
      <p:ext uri="{BB962C8B-B14F-4D97-AF65-F5344CB8AC3E}">
        <p14:creationId xmlns:p14="http://schemas.microsoft.com/office/powerpoint/2010/main" val="417944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2022"/>
            <a:ext cx="4009292" cy="700087"/>
          </a:xfrm>
        </p:spPr>
        <p:txBody>
          <a:bodyPr/>
          <a:lstStyle/>
          <a:p>
            <a:r>
              <a:rPr lang="de-CH" dirty="0" smtClean="0"/>
              <a:t>Spitäler und ihre Margen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29.10.2018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18</a:t>
            </a:fld>
            <a:endParaRPr lang="de-CH" dirty="0" smtClean="0"/>
          </a:p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4"/>
          <a:stretch/>
        </p:blipFill>
        <p:spPr>
          <a:xfrm>
            <a:off x="10510" y="980728"/>
            <a:ext cx="9144000" cy="4444132"/>
          </a:xfrm>
          <a:prstGeom prst="rect">
            <a:avLst/>
          </a:prstGeom>
        </p:spPr>
      </p:pic>
      <p:sp>
        <p:nvSpPr>
          <p:cNvPr id="7" name="Textfeld 3"/>
          <p:cNvSpPr txBox="1"/>
          <p:nvPr/>
        </p:nvSpPr>
        <p:spPr>
          <a:xfrm>
            <a:off x="3851920" y="5896126"/>
            <a:ext cx="5049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i="1" dirty="0"/>
              <a:t>Quelle: </a:t>
            </a:r>
            <a:r>
              <a:rPr lang="de-CH" sz="1200" i="1" dirty="0" smtClean="0"/>
              <a:t>Medinside 2016 (Independent Credit View / Geschäftsberichte)</a:t>
            </a:r>
            <a:endParaRPr lang="de-CH" sz="1200" dirty="0"/>
          </a:p>
        </p:txBody>
      </p:sp>
      <p:sp>
        <p:nvSpPr>
          <p:cNvPr id="8" name="Textfeld 3"/>
          <p:cNvSpPr txBox="1"/>
          <p:nvPr/>
        </p:nvSpPr>
        <p:spPr>
          <a:xfrm>
            <a:off x="293081" y="5512876"/>
            <a:ext cx="50499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300" dirty="0" smtClean="0"/>
              <a:t>Margen (Ebitda): Durchschnitt 2014 und 2016</a:t>
            </a:r>
            <a:endParaRPr lang="de-CH" sz="1300" dirty="0"/>
          </a:p>
        </p:txBody>
      </p:sp>
    </p:spTree>
    <p:extLst>
      <p:ext uri="{BB962C8B-B14F-4D97-AF65-F5344CB8AC3E}">
        <p14:creationId xmlns:p14="http://schemas.microsoft.com/office/powerpoint/2010/main" val="4261422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-16874"/>
            <a:ext cx="4009292" cy="770096"/>
          </a:xfrm>
        </p:spPr>
        <p:txBody>
          <a:bodyPr/>
          <a:lstStyle/>
          <a:p>
            <a:r>
              <a:rPr lang="de-CH" dirty="0" smtClean="0"/>
              <a:t>Spitalinfektionen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19</a:t>
            </a:fld>
            <a:endParaRPr lang="de-CH" dirty="0" smtClean="0"/>
          </a:p>
          <a:p>
            <a:endParaRPr lang="de-CH" dirty="0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 cstate="print"/>
          <a:srcRect l="11610" t="13086" r="13382" b="27852"/>
          <a:stretch>
            <a:fillRect/>
          </a:stretch>
        </p:blipFill>
        <p:spPr bwMode="auto">
          <a:xfrm rot="-300000">
            <a:off x="332500" y="1099858"/>
            <a:ext cx="6856051" cy="467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6410" t="16699" r="16851" b="26454"/>
          <a:stretch>
            <a:fillRect/>
          </a:stretch>
        </p:blipFill>
        <p:spPr bwMode="auto">
          <a:xfrm rot="300000">
            <a:off x="3028466" y="1062413"/>
            <a:ext cx="5934337" cy="438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 rot="-420000">
            <a:off x="2408004" y="5301819"/>
            <a:ext cx="6597965" cy="783193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Sicherheit dank gesundheitspolizeilichen Kontrollen</a:t>
            </a:r>
          </a:p>
          <a:p>
            <a:pPr algn="ctr">
              <a:buNone/>
            </a:pPr>
            <a:r>
              <a:rPr lang="de-CH" sz="2000" b="1" dirty="0" smtClean="0"/>
              <a:t>Wahlfreiheit dank transparenter Qualität</a:t>
            </a:r>
          </a:p>
        </p:txBody>
      </p:sp>
    </p:spTree>
    <p:extLst>
      <p:ext uri="{BB962C8B-B14F-4D97-AF65-F5344CB8AC3E}">
        <p14:creationId xmlns:p14="http://schemas.microsoft.com/office/powerpoint/2010/main" val="191655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22173"/>
            <a:ext cx="4009292" cy="636443"/>
          </a:xfrm>
        </p:spPr>
        <p:txBody>
          <a:bodyPr/>
          <a:lstStyle/>
          <a:p>
            <a:r>
              <a:rPr lang="de-CH" dirty="0" smtClean="0"/>
              <a:t>Übersicht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1219200"/>
            <a:ext cx="8755142" cy="47625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sz="2400" dirty="0" smtClean="0"/>
              <a:t>Ausgangslage und Herausforderungen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400" b="0" dirty="0" smtClean="0"/>
              <a:t>Planwirtschaft und Bürokratie abbauen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400" b="0" dirty="0" smtClean="0"/>
              <a:t>Den Stärken des KVG zum Durchbruch verhelfen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400" b="0" dirty="0" smtClean="0"/>
              <a:t>Fazit</a:t>
            </a:r>
          </a:p>
          <a:p>
            <a:endParaRPr lang="de-CH" dirty="0"/>
          </a:p>
        </p:txBody>
      </p:sp>
      <p:sp>
        <p:nvSpPr>
          <p:cNvPr id="5" name="AutoShape 2" descr="Bildergebnis für mooresches gesetz 2017"/>
          <p:cNvSpPr>
            <a:spLocks noChangeAspect="1" noChangeArrowheads="1"/>
          </p:cNvSpPr>
          <p:nvPr/>
        </p:nvSpPr>
        <p:spPr bwMode="auto">
          <a:xfrm>
            <a:off x="965026" y="1895450"/>
            <a:ext cx="69913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85720" y="6429396"/>
            <a:ext cx="4009292" cy="311150"/>
          </a:xfrm>
        </p:spPr>
        <p:txBody>
          <a:bodyPr/>
          <a:lstStyle/>
          <a:p>
            <a:fld id="{D4A0CE9C-A259-4E05-8E08-EC8A732DACAF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2</a:t>
            </a:fld>
            <a:endParaRPr lang="de-CH" dirty="0" smtClean="0"/>
          </a:p>
          <a:p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351702" y="2101960"/>
            <a:ext cx="156598" cy="33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7510" tIns="38755" rIns="77510" bIns="38755">
            <a:spAutoFit/>
          </a:bodyPr>
          <a:lstStyle/>
          <a:p>
            <a:endParaRPr lang="de-DE" sz="1662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0" y="116632"/>
            <a:ext cx="4248472" cy="646234"/>
          </a:xfrm>
        </p:spPr>
        <p:txBody>
          <a:bodyPr/>
          <a:lstStyle/>
          <a:p>
            <a:r>
              <a:rPr lang="en-GB" dirty="0"/>
              <a:t>Qualität: Sicherheit und Wettbewerb</a:t>
            </a:r>
            <a:endParaRPr lang="de-CH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/>
              <a:pPr/>
              <a:t>29.10.2018</a:t>
            </a:fld>
            <a:r>
              <a:rPr lang="de-CH" dirty="0" smtClean="0"/>
              <a:t>, </a:t>
            </a:r>
            <a:r>
              <a:rPr lang="de-CH" dirty="0"/>
              <a:t>Seite </a:t>
            </a:r>
            <a:fld id="{185FF298-CC7B-48E7-B7D0-F50F49734232}" type="slidenum">
              <a:rPr lang="de-CH" smtClean="0"/>
              <a:pPr/>
              <a:t>20</a:t>
            </a:fld>
            <a:endParaRPr lang="de-CH" dirty="0"/>
          </a:p>
          <a:p>
            <a:endParaRPr lang="de-CH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"/>
          <a:stretch/>
        </p:blipFill>
        <p:spPr>
          <a:xfrm>
            <a:off x="0" y="969650"/>
            <a:ext cx="9144000" cy="502651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451779" y="3140968"/>
            <a:ext cx="1309511" cy="4233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171023" y="3140968"/>
            <a:ext cx="1309511" cy="4233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44548" y="3704725"/>
            <a:ext cx="1309511" cy="4233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038353" y="3685267"/>
            <a:ext cx="1309511" cy="4233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43549" y="3694215"/>
            <a:ext cx="1309511" cy="4233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11974" y="4229801"/>
            <a:ext cx="1309511" cy="4233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062230" y="4405347"/>
            <a:ext cx="1309511" cy="4233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345007" y="4229801"/>
            <a:ext cx="1309511" cy="4233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37213" y="4898893"/>
            <a:ext cx="1309511" cy="4233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624927" y="4888383"/>
            <a:ext cx="1309511" cy="4233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90481" y="3140968"/>
            <a:ext cx="1309511" cy="4064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14158" y="3140968"/>
            <a:ext cx="1309511" cy="4064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61149" y="3691691"/>
            <a:ext cx="1309511" cy="4064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39915" y="3696012"/>
            <a:ext cx="1309511" cy="4064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654059" y="3696012"/>
            <a:ext cx="1309511" cy="4064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94078" y="4246735"/>
            <a:ext cx="1309511" cy="4064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83250" y="4411771"/>
            <a:ext cx="1309511" cy="4064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58233" y="4894807"/>
            <a:ext cx="1309511" cy="4064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35437" y="4905317"/>
            <a:ext cx="1309511" cy="4064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 rot="300000">
            <a:off x="320517" y="5571470"/>
            <a:ext cx="7072093" cy="803766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1846" b="1" dirty="0" smtClean="0"/>
              <a:t>Gesundheitspolizei (Kantone): </a:t>
            </a:r>
            <a:r>
              <a:rPr lang="de-CH" sz="1846" b="1" dirty="0"/>
              <a:t>Sicherheit!</a:t>
            </a:r>
          </a:p>
          <a:p>
            <a:pPr algn="ctr">
              <a:buNone/>
            </a:pPr>
            <a:r>
              <a:rPr lang="de-CH" sz="1846" b="1" dirty="0" smtClean="0"/>
              <a:t>Qualitätswettbewerb (Bund, KVG): Wahlfreiheit/Transparenz</a:t>
            </a:r>
            <a:r>
              <a:rPr lang="de-CH" sz="1846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3372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44624"/>
            <a:ext cx="4453418" cy="715386"/>
          </a:xfrm>
        </p:spPr>
        <p:txBody>
          <a:bodyPr/>
          <a:lstStyle/>
          <a:p>
            <a:r>
              <a:rPr lang="de-CH" dirty="0" smtClean="0"/>
              <a:t>Provisionen - Fakten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03679" y="1368463"/>
          <a:ext cx="8606762" cy="3409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672">
                  <a:extLst>
                    <a:ext uri="{9D8B030D-6E8A-4147-A177-3AD203B41FA5}">
                      <a16:colId xmlns:a16="http://schemas.microsoft.com/office/drawing/2014/main" val="1158727267"/>
                    </a:ext>
                  </a:extLst>
                </a:gridCol>
                <a:gridCol w="2500264">
                  <a:extLst>
                    <a:ext uri="{9D8B030D-6E8A-4147-A177-3AD203B41FA5}">
                      <a16:colId xmlns:a16="http://schemas.microsoft.com/office/drawing/2014/main" val="30968478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1271667883"/>
                    </a:ext>
                  </a:extLst>
                </a:gridCol>
                <a:gridCol w="2060538">
                  <a:extLst>
                    <a:ext uri="{9D8B030D-6E8A-4147-A177-3AD203B41FA5}">
                      <a16:colId xmlns:a16="http://schemas.microsoft.com/office/drawing/2014/main" val="1103104615"/>
                    </a:ext>
                  </a:extLst>
                </a:gridCol>
              </a:tblGrid>
              <a:tr h="8698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2000" dirty="0" smtClean="0">
                          <a:effectLst/>
                          <a:latin typeface="+mn-lt"/>
                        </a:rPr>
                        <a:t>2016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2000" dirty="0" smtClean="0">
                          <a:effectLst/>
                          <a:latin typeface="+mn-lt"/>
                        </a:rPr>
                        <a:t>Prämienvolumen</a:t>
                      </a:r>
                      <a:r>
                        <a:rPr lang="de-CH" sz="2000" b="0" dirty="0" smtClean="0">
                          <a:effectLst/>
                          <a:latin typeface="+mn-lt"/>
                        </a:rPr>
                        <a:t> (PV)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2000" dirty="0" smtClean="0">
                          <a:effectLst/>
                          <a:latin typeface="+mn-lt"/>
                        </a:rPr>
                        <a:t>Verwaltungskosten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2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 % PV)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2000" dirty="0" smtClean="0">
                          <a:effectLst/>
                          <a:latin typeface="+mn-lt"/>
                        </a:rPr>
                        <a:t>Provisionen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2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 % PV)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extLst>
                  <a:ext uri="{0D108BD9-81ED-4DB2-BD59-A6C34878D82A}">
                    <a16:rowId xmlns:a16="http://schemas.microsoft.com/office/drawing/2014/main" val="2677193960"/>
                  </a:ext>
                </a:extLst>
              </a:tr>
              <a:tr h="9005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2000" dirty="0" smtClean="0">
                          <a:effectLst/>
                          <a:latin typeface="+mn-lt"/>
                        </a:rPr>
                        <a:t>Grundver-sicherung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2000" b="0" dirty="0" smtClean="0">
                          <a:effectLst/>
                          <a:latin typeface="+mn-lt"/>
                        </a:rPr>
                        <a:t>CHF 28‘700 Mio.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2000" dirty="0">
                          <a:effectLst/>
                          <a:latin typeface="+mn-lt"/>
                        </a:rPr>
                        <a:t>CHF </a:t>
                      </a:r>
                      <a:r>
                        <a:rPr lang="de-CH" sz="2000" dirty="0" smtClean="0">
                          <a:effectLst/>
                          <a:latin typeface="+mn-lt"/>
                        </a:rPr>
                        <a:t>1‘400 Mio. (4,9%)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2000" b="1" dirty="0">
                          <a:effectLst/>
                          <a:latin typeface="+mn-lt"/>
                        </a:rPr>
                        <a:t>CHF   33 Mio.   </a:t>
                      </a:r>
                      <a:r>
                        <a:rPr lang="de-CH" sz="2000" b="1" dirty="0" smtClean="0">
                          <a:effectLst/>
                          <a:latin typeface="+mn-lt"/>
                        </a:rPr>
                        <a:t>  (0,11%)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extLst>
                  <a:ext uri="{0D108BD9-81ED-4DB2-BD59-A6C34878D82A}">
                    <a16:rowId xmlns:a16="http://schemas.microsoft.com/office/drawing/2014/main" val="1677383960"/>
                  </a:ext>
                </a:extLst>
              </a:tr>
              <a:tr h="7697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2000" dirty="0" smtClean="0">
                          <a:effectLst/>
                          <a:latin typeface="+mn-lt"/>
                        </a:rPr>
                        <a:t>Zusatzver-sicherung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2000" dirty="0" smtClean="0">
                          <a:effectLst/>
                          <a:latin typeface="+mn-lt"/>
                        </a:rPr>
                        <a:t>CHF   7‘800 Mio.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CHF 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1’400 Mio.  (18,6%)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CHF 428 </a:t>
                      </a:r>
                      <a:r>
                        <a:rPr lang="en-US" sz="2000" b="1" dirty="0" smtClean="0">
                          <a:effectLst/>
                          <a:latin typeface="+mn-lt"/>
                        </a:rPr>
                        <a:t>Mio.   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</a:rPr>
                        <a:t>(5,5%)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extLst>
                  <a:ext uri="{0D108BD9-81ED-4DB2-BD59-A6C34878D82A}">
                    <a16:rowId xmlns:a16="http://schemas.microsoft.com/office/drawing/2014/main" val="2230173053"/>
                  </a:ext>
                </a:extLst>
              </a:tr>
              <a:tr h="8698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Total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CHF 36’500 Mio.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CHF 2’800</a:t>
                      </a: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Mio.  (7,7%)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CHF 461 Mio.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effectLst/>
                          <a:latin typeface="+mn-lt"/>
                        </a:rPr>
                        <a:t>(1</a:t>
                      </a:r>
                      <a:r>
                        <a:rPr lang="en-US" sz="2000" b="1" dirty="0" smtClean="0">
                          <a:effectLst/>
                          <a:latin typeface="+mn-lt"/>
                        </a:rPr>
                        <a:t>,3%)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extLst>
                  <a:ext uri="{0D108BD9-81ED-4DB2-BD59-A6C34878D82A}">
                    <a16:rowId xmlns:a16="http://schemas.microsoft.com/office/drawing/2014/main" val="394106386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29.10.2018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21</a:t>
            </a:fld>
            <a:endParaRPr lang="de-CH" dirty="0" smtClean="0"/>
          </a:p>
          <a:p>
            <a:endParaRPr lang="de-CH" dirty="0"/>
          </a:p>
        </p:txBody>
      </p:sp>
      <p:sp>
        <p:nvSpPr>
          <p:cNvPr id="6" name="Rounded Rectangle 5"/>
          <p:cNvSpPr/>
          <p:nvPr/>
        </p:nvSpPr>
        <p:spPr>
          <a:xfrm rot="-300000">
            <a:off x="1802479" y="4763981"/>
            <a:ext cx="4904578" cy="1359237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1846" b="1" dirty="0"/>
              <a:t>Treiben tatsächlich «Makler-Provisionen </a:t>
            </a:r>
            <a:r>
              <a:rPr lang="de-CH" sz="1846" b="1" dirty="0" smtClean="0"/>
              <a:t>Krankenkassen-Prämien</a:t>
            </a:r>
            <a:r>
              <a:rPr lang="de-CH" sz="1846" b="1" dirty="0"/>
              <a:t>» hoch</a:t>
            </a:r>
            <a:r>
              <a:rPr lang="de-CH" sz="1846" b="1" dirty="0" smtClean="0"/>
              <a:t>?</a:t>
            </a:r>
          </a:p>
          <a:p>
            <a:pPr algn="ctr">
              <a:buNone/>
            </a:pPr>
            <a:r>
              <a:rPr lang="de-CH" sz="1846" b="1" dirty="0" smtClean="0"/>
              <a:t>Besteht Handlungsbedarf im Bereich Grund- oder Zusatzversicherung?</a:t>
            </a:r>
            <a:endParaRPr lang="de-CH" sz="1846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967847" y="5583831"/>
            <a:ext cx="2913814" cy="30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r">
              <a:buFont typeface="Wingdings" pitchFamily="2" charset="2"/>
              <a:buNone/>
            </a:pPr>
            <a:r>
              <a:rPr lang="de-CH" sz="1108" b="0" i="1" kern="0" dirty="0"/>
              <a:t>Quelle: BAG/Finma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663660" y="2190952"/>
            <a:ext cx="2016224" cy="783140"/>
          </a:xfrm>
          <a:prstGeom prst="ellipse">
            <a:avLst/>
          </a:prstGeom>
          <a:noFill/>
          <a:ln w="38100">
            <a:solidFill>
              <a:srgbClr val="66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900" dirty="0">
              <a:ea typeface="ＭＳ Ｐゴシック" pitchFamily="-109" charset="-128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660232" y="3077908"/>
            <a:ext cx="2016224" cy="78314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900" dirty="0"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51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2022"/>
            <a:ext cx="4009292" cy="700087"/>
          </a:xfrm>
        </p:spPr>
        <p:txBody>
          <a:bodyPr/>
          <a:lstStyle/>
          <a:p>
            <a:r>
              <a:rPr lang="de-CH" dirty="0" smtClean="0"/>
              <a:t>Drei </a:t>
            </a:r>
            <a:r>
              <a:rPr lang="de-CH" dirty="0" smtClean="0"/>
              <a:t>Herausforderungen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dirty="0" smtClean="0"/>
              <a:t>Finanzierung</a:t>
            </a:r>
            <a:r>
              <a:rPr lang="de-CH" b="0" dirty="0" smtClean="0"/>
              <a:t>: Was wird </a:t>
            </a:r>
            <a:r>
              <a:rPr lang="de-CH" dirty="0" smtClean="0"/>
              <a:t>via Steuern</a:t>
            </a:r>
            <a:r>
              <a:rPr lang="de-CH" b="0" dirty="0" smtClean="0"/>
              <a:t>, </a:t>
            </a:r>
            <a:r>
              <a:rPr lang="de-CH" dirty="0" smtClean="0"/>
              <a:t>via Kopfprämien</a:t>
            </a:r>
            <a:r>
              <a:rPr lang="de-CH" b="0" dirty="0"/>
              <a:t> </a:t>
            </a:r>
            <a:r>
              <a:rPr lang="de-CH" b="0" dirty="0" smtClean="0"/>
              <a:t>und was </a:t>
            </a:r>
            <a:r>
              <a:rPr lang="de-CH" dirty="0" smtClean="0"/>
              <a:t>direkt von den Patienten</a:t>
            </a:r>
            <a:r>
              <a:rPr lang="de-CH" b="0" dirty="0" smtClean="0"/>
              <a:t> bezahlt.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Effektivität</a:t>
            </a:r>
            <a:r>
              <a:rPr lang="de-CH" b="0" dirty="0" smtClean="0"/>
              <a:t> und </a:t>
            </a:r>
            <a:r>
              <a:rPr lang="de-CH" dirty="0" smtClean="0"/>
              <a:t>Effizienz</a:t>
            </a:r>
            <a:r>
              <a:rPr lang="de-CH" b="0" dirty="0" smtClean="0"/>
              <a:t>: Das </a:t>
            </a:r>
            <a:r>
              <a:rPr lang="de-CH" dirty="0" smtClean="0"/>
              <a:t>KVG</a:t>
            </a:r>
            <a:r>
              <a:rPr lang="de-CH" b="0" dirty="0" smtClean="0"/>
              <a:t> verlangt, dass die </a:t>
            </a:r>
            <a:r>
              <a:rPr lang="de-CH" dirty="0" smtClean="0"/>
              <a:t>Kassen nur wirksame</a:t>
            </a:r>
            <a:r>
              <a:rPr lang="de-CH" b="0" dirty="0" smtClean="0"/>
              <a:t>, </a:t>
            </a:r>
            <a:r>
              <a:rPr lang="de-CH" dirty="0" smtClean="0"/>
              <a:t>zweckmässige</a:t>
            </a:r>
            <a:r>
              <a:rPr lang="de-CH" b="0" dirty="0" smtClean="0"/>
              <a:t> und </a:t>
            </a:r>
            <a:r>
              <a:rPr lang="de-CH" dirty="0" smtClean="0"/>
              <a:t>wirtschaftliche medizinische Leistungen vergüten.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Qualität: Patientensicherheit</a:t>
            </a:r>
            <a:r>
              <a:rPr lang="de-CH" b="0" dirty="0" smtClean="0"/>
              <a:t> ist </a:t>
            </a:r>
            <a:r>
              <a:rPr lang="de-CH" dirty="0" smtClean="0"/>
              <a:t>Sache der Kantone</a:t>
            </a:r>
            <a:r>
              <a:rPr lang="de-CH" b="0" dirty="0" smtClean="0"/>
              <a:t> bei der </a:t>
            </a:r>
            <a:r>
              <a:rPr lang="de-CH" dirty="0" smtClean="0"/>
              <a:t>Zulassung der medizinischen Leistungserbringer</a:t>
            </a:r>
            <a:r>
              <a:rPr lang="de-CH" b="0" dirty="0" smtClean="0"/>
              <a:t>, </a:t>
            </a:r>
            <a:r>
              <a:rPr lang="de-CH" dirty="0" smtClean="0"/>
              <a:t>transparente Qualität</a:t>
            </a:r>
            <a:r>
              <a:rPr lang="de-CH" b="0" dirty="0" smtClean="0"/>
              <a:t> verlangt das </a:t>
            </a:r>
            <a:r>
              <a:rPr lang="de-CH" dirty="0" smtClean="0"/>
              <a:t>KVG</a:t>
            </a:r>
            <a:r>
              <a:rPr lang="de-CH" b="0" dirty="0" smtClean="0"/>
              <a:t>, damit die </a:t>
            </a:r>
            <a:r>
              <a:rPr lang="de-CH" dirty="0" smtClean="0"/>
              <a:t>freie Wahl der von den Kantonen zugelassenen Leistungserbringern kein Blindflug</a:t>
            </a:r>
            <a:r>
              <a:rPr lang="de-CH" b="0" dirty="0" smtClean="0"/>
              <a:t> ist.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22</a:t>
            </a:fld>
            <a:endParaRPr lang="de-CH" dirty="0" smtClean="0"/>
          </a:p>
          <a:p>
            <a:endParaRPr lang="de-CH" dirty="0"/>
          </a:p>
        </p:txBody>
      </p:sp>
      <p:sp>
        <p:nvSpPr>
          <p:cNvPr id="5" name="Rounded Rectangle 4"/>
          <p:cNvSpPr/>
          <p:nvPr/>
        </p:nvSpPr>
        <p:spPr>
          <a:xfrm rot="-300000">
            <a:off x="518980" y="4672032"/>
            <a:ext cx="8066686" cy="783193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Intelligente Regulierung bzw. Regulierungsfolgeabschätzungen müsste sich an diesen Herausforderungen orientieren.</a:t>
            </a:r>
          </a:p>
        </p:txBody>
      </p:sp>
    </p:spTree>
    <p:extLst>
      <p:ext uri="{BB962C8B-B14F-4D97-AF65-F5344CB8AC3E}">
        <p14:creationId xmlns:p14="http://schemas.microsoft.com/office/powerpoint/2010/main" val="234065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22173"/>
            <a:ext cx="4009292" cy="636443"/>
          </a:xfrm>
        </p:spPr>
        <p:txBody>
          <a:bodyPr/>
          <a:lstStyle/>
          <a:p>
            <a:r>
              <a:rPr lang="de-CH" dirty="0" smtClean="0"/>
              <a:t>Übersicht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1219200"/>
            <a:ext cx="8755142" cy="47625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sz="2400" b="0" dirty="0" smtClean="0"/>
              <a:t>Ausgangslage und Herausforderungen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400" dirty="0"/>
              <a:t>Planwirtschaft und Bürokratie abbauen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400" b="0" dirty="0" smtClean="0"/>
              <a:t>Den Stärken des KVG zum Durchbruch verhelfen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400" b="0" dirty="0" smtClean="0"/>
              <a:t>Fazit</a:t>
            </a:r>
          </a:p>
          <a:p>
            <a:endParaRPr lang="de-CH" dirty="0"/>
          </a:p>
        </p:txBody>
      </p:sp>
      <p:sp>
        <p:nvSpPr>
          <p:cNvPr id="5" name="AutoShape 2" descr="Bildergebnis für mooresches gesetz 2017"/>
          <p:cNvSpPr>
            <a:spLocks noChangeAspect="1" noChangeArrowheads="1"/>
          </p:cNvSpPr>
          <p:nvPr/>
        </p:nvSpPr>
        <p:spPr bwMode="auto">
          <a:xfrm>
            <a:off x="965026" y="1895450"/>
            <a:ext cx="69913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85720" y="6429396"/>
            <a:ext cx="4009292" cy="311150"/>
          </a:xfrm>
        </p:spPr>
        <p:txBody>
          <a:bodyPr/>
          <a:lstStyle/>
          <a:p>
            <a:fld id="{D4A0CE9C-A259-4E05-8E08-EC8A732DACAF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23</a:t>
            </a:fld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174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2022"/>
            <a:ext cx="4572000" cy="700087"/>
          </a:xfrm>
        </p:spPr>
        <p:txBody>
          <a:bodyPr/>
          <a:lstStyle/>
          <a:p>
            <a:r>
              <a:rPr lang="de-CH" dirty="0" smtClean="0"/>
              <a:t>Strategie oder bloss Massnahmenpaket?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24</a:t>
            </a:fld>
            <a:endParaRPr lang="de-CH" dirty="0" smtClean="0"/>
          </a:p>
          <a:p>
            <a:endParaRPr lang="de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4518" y="707561"/>
            <a:ext cx="3998653" cy="547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1360" y="1330796"/>
            <a:ext cx="4224177" cy="47625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de-CH" dirty="0" smtClean="0"/>
              <a:t>«Die Verantwortung der Akteure» </a:t>
            </a:r>
          </a:p>
          <a:p>
            <a:pPr>
              <a:spcBef>
                <a:spcPts val="0"/>
              </a:spcBef>
              <a:buNone/>
            </a:pPr>
            <a:r>
              <a:rPr lang="de-CH" dirty="0" smtClean="0"/>
              <a:t>Anzahl der 102 Massnahmen:</a:t>
            </a:r>
          </a:p>
          <a:p>
            <a:pPr>
              <a:spcBef>
                <a:spcPts val="0"/>
              </a:spcBef>
            </a:pPr>
            <a:r>
              <a:rPr lang="de-CH" dirty="0" smtClean="0"/>
              <a:t>60 	Staat</a:t>
            </a:r>
          </a:p>
          <a:p>
            <a:pPr>
              <a:spcBef>
                <a:spcPts val="0"/>
              </a:spcBef>
            </a:pPr>
            <a:r>
              <a:rPr lang="de-CH" dirty="0" smtClean="0"/>
              <a:t>41 	Private</a:t>
            </a:r>
          </a:p>
          <a:p>
            <a:pPr>
              <a:spcBef>
                <a:spcPts val="0"/>
              </a:spcBef>
            </a:pPr>
            <a:r>
              <a:rPr lang="de-CH" dirty="0" smtClean="0"/>
              <a:t>  1 	Bevölkerung</a:t>
            </a:r>
          </a:p>
          <a:p>
            <a:pPr marL="0" indent="0">
              <a:spcBef>
                <a:spcPts val="0"/>
              </a:spcBef>
              <a:buNone/>
            </a:pPr>
            <a:endParaRPr lang="de-CH" dirty="0" smtClean="0"/>
          </a:p>
        </p:txBody>
      </p:sp>
      <p:sp>
        <p:nvSpPr>
          <p:cNvPr id="7" name="Rounded Rectangle 6"/>
          <p:cNvSpPr/>
          <p:nvPr/>
        </p:nvSpPr>
        <p:spPr>
          <a:xfrm rot="-300000">
            <a:off x="203378" y="3090055"/>
            <a:ext cx="4183596" cy="2826306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102 Massnahmen, </a:t>
            </a:r>
          </a:p>
          <a:p>
            <a:pPr algn="ctr">
              <a:buNone/>
            </a:pPr>
            <a:r>
              <a:rPr lang="de-CH" sz="2000" b="1" dirty="0" smtClean="0"/>
              <a:t>mehr Macht dem Staat und </a:t>
            </a:r>
          </a:p>
          <a:p>
            <a:pPr algn="ctr">
              <a:buNone/>
            </a:pPr>
            <a:r>
              <a:rPr lang="de-CH" sz="2000" b="1" dirty="0" smtClean="0"/>
              <a:t>20 Prozent sparen </a:t>
            </a:r>
          </a:p>
          <a:p>
            <a:pPr algn="ctr">
              <a:buNone/>
            </a:pPr>
            <a:r>
              <a:rPr lang="de-CH" sz="2000" b="1" dirty="0" smtClean="0"/>
              <a:t>als einzig messbares Ziel</a:t>
            </a:r>
            <a:r>
              <a:rPr lang="de-CH" sz="2000" b="1" dirty="0" smtClean="0"/>
              <a:t>!</a:t>
            </a:r>
          </a:p>
          <a:p>
            <a:pPr algn="ctr">
              <a:buNone/>
            </a:pPr>
            <a:r>
              <a:rPr lang="de-CH" sz="2000" b="1" dirty="0" smtClean="0"/>
              <a:t>Jetzt kommen noch die 38 Massnahmen der Expertenkommission Kostendämpfung hinzu.</a:t>
            </a:r>
            <a:endParaRPr lang="de-CH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3589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136" y="29457"/>
            <a:ext cx="4153308" cy="714227"/>
          </a:xfrm>
        </p:spPr>
        <p:txBody>
          <a:bodyPr/>
          <a:lstStyle/>
          <a:p>
            <a:r>
              <a:rPr lang="de-CH" dirty="0" smtClean="0"/>
              <a:t>Lebensqualität - Gesundheitsschutz:</a:t>
            </a:r>
            <a:br>
              <a:rPr lang="de-CH" dirty="0" smtClean="0"/>
            </a:br>
            <a:r>
              <a:rPr lang="de-CH" dirty="0" smtClean="0"/>
              <a:t>Antibiotikaresistenz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smtClean="0"/>
              <a:t>24.01.2017</a:t>
            </a:r>
            <a:r>
              <a:rPr lang="de-CH" dirty="0"/>
              <a:t>, </a:t>
            </a:r>
            <a:r>
              <a:rPr lang="de-CH" dirty="0" smtClean="0"/>
              <a:t>Seite </a:t>
            </a:r>
            <a:fld id="{F94137F3-652A-4938-A6DD-B6F21E6E99E4}" type="slidenum">
              <a:rPr lang="de-CH" smtClean="0"/>
              <a:pPr/>
              <a:t>25</a:t>
            </a:fld>
            <a:endParaRPr lang="de-CH" dirty="0" smtClean="0"/>
          </a:p>
          <a:p>
            <a:endParaRPr lang="de-CH" dirty="0"/>
          </a:p>
        </p:txBody>
      </p:sp>
      <p:pic>
        <p:nvPicPr>
          <p:cNvPr id="5" name="Picture 2" descr="C:\Users\felix.schneuwly\Pictures\Gesundheitspolitik\Antibiotika-Missbrauch_OECD.jpg"/>
          <p:cNvPicPr>
            <a:picLocks noChangeAspect="1" noChangeArrowheads="1"/>
          </p:cNvPicPr>
          <p:nvPr/>
        </p:nvPicPr>
        <p:blipFill rotWithShape="1">
          <a:blip r:embed="rId2" cstate="print"/>
          <a:srcRect l="1" t="11819" r="-84" b="6641"/>
          <a:stretch/>
        </p:blipFill>
        <p:spPr bwMode="auto">
          <a:xfrm>
            <a:off x="1856582" y="829796"/>
            <a:ext cx="5420911" cy="6021288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 rot="300000">
            <a:off x="5545857" y="2096917"/>
            <a:ext cx="3268783" cy="2145268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Gute Strategie des Bundes in der Human- und Tiermedizin gegen Antibiotika-Resistenz. Aber keine Daten an die OECD geliefert?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9739" y="4797152"/>
            <a:ext cx="15841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 smtClean="0"/>
              <a:t>Antibiotikaeinsatz (definierte Dosis 2013 pro Person und Tag)</a:t>
            </a:r>
          </a:p>
          <a:p>
            <a:r>
              <a:rPr lang="de-CH" sz="1200" i="1" dirty="0" smtClean="0"/>
              <a:t>Quelle: OECD 2016</a:t>
            </a:r>
            <a:endParaRPr lang="de-CH" sz="1200" i="1" dirty="0"/>
          </a:p>
        </p:txBody>
      </p:sp>
    </p:spTree>
    <p:extLst>
      <p:ext uri="{BB962C8B-B14F-4D97-AF65-F5344CB8AC3E}">
        <p14:creationId xmlns:p14="http://schemas.microsoft.com/office/powerpoint/2010/main" val="49465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Lebensqualität - Gesundheitsschutz</a:t>
            </a:r>
            <a:br>
              <a:rPr lang="de-CH" dirty="0" smtClean="0"/>
            </a:br>
            <a:r>
              <a:rPr lang="de-CH" dirty="0" smtClean="0"/>
              <a:t>Strategie NOSO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0" dirty="0"/>
              <a:t>Bern, 4.5.2018 - Die </a:t>
            </a:r>
            <a:r>
              <a:rPr lang="de-DE" dirty="0"/>
              <a:t>Spital- und Pflegeheiminfektionen werden stärker </a:t>
            </a:r>
            <a:r>
              <a:rPr lang="de-DE" dirty="0" smtClean="0"/>
              <a:t>bekämpft</a:t>
            </a:r>
            <a:r>
              <a:rPr lang="de-DE" b="0" dirty="0" smtClean="0"/>
              <a:t>.</a:t>
            </a:r>
          </a:p>
          <a:p>
            <a:r>
              <a:rPr lang="de-DE" b="0" dirty="0" smtClean="0"/>
              <a:t>Seit </a:t>
            </a:r>
            <a:r>
              <a:rPr lang="de-DE" b="0" dirty="0"/>
              <a:t>2016 werden die </a:t>
            </a:r>
            <a:r>
              <a:rPr lang="de-DE" dirty="0"/>
              <a:t>Überwachungs-, Präventions- und Bekämpfungsmassnahmen dank der Strategie NOSO landesweit koordiniert</a:t>
            </a:r>
            <a:r>
              <a:rPr lang="de-DE" b="0" dirty="0"/>
              <a:t>. So liess sich das Ausmass des Problems in den Spitälern ermitteln, wo </a:t>
            </a:r>
            <a:r>
              <a:rPr lang="de-DE" dirty="0"/>
              <a:t>fast </a:t>
            </a:r>
            <a:r>
              <a:rPr lang="de-DE" dirty="0" smtClean="0"/>
              <a:t>6% der Patienten </a:t>
            </a:r>
            <a:r>
              <a:rPr lang="de-DE" dirty="0"/>
              <a:t>eine solche Infektion </a:t>
            </a:r>
            <a:r>
              <a:rPr lang="de-DE" dirty="0" smtClean="0"/>
              <a:t>erleiden.</a:t>
            </a:r>
          </a:p>
          <a:p>
            <a:r>
              <a:rPr lang="de-DE" b="0" dirty="0" smtClean="0"/>
              <a:t>Zudem </a:t>
            </a:r>
            <a:r>
              <a:rPr lang="de-DE" b="0" dirty="0"/>
              <a:t>wurden </a:t>
            </a:r>
            <a:r>
              <a:rPr lang="de-DE" dirty="0"/>
              <a:t>Programme zur Sensibilisierung des Pflegepersonals</a:t>
            </a:r>
            <a:r>
              <a:rPr lang="de-DE" b="0" dirty="0"/>
              <a:t> erarbeitet, insbesondere in Bezug auf die</a:t>
            </a:r>
            <a:r>
              <a:rPr lang="de-DE" dirty="0"/>
              <a:t> Händehygiene</a:t>
            </a:r>
            <a:r>
              <a:rPr lang="de-DE" b="0" dirty="0"/>
              <a:t> und die </a:t>
            </a:r>
            <a:r>
              <a:rPr lang="de-DE" dirty="0"/>
              <a:t>Prävention von Postoperative </a:t>
            </a:r>
            <a:r>
              <a:rPr lang="de-DE" dirty="0" smtClean="0"/>
              <a:t>Wundinfektionen</a:t>
            </a:r>
            <a:r>
              <a:rPr lang="de-DE" b="0" dirty="0" smtClean="0"/>
              <a:t>.</a:t>
            </a:r>
          </a:p>
          <a:p>
            <a:r>
              <a:rPr lang="de-DE" b="0" dirty="0" smtClean="0"/>
              <a:t>Anlässlich </a:t>
            </a:r>
            <a:r>
              <a:rPr lang="de-DE" b="0" dirty="0"/>
              <a:t>der Veröffentlichung des ersten Jahresberichts zur Strategie haben das </a:t>
            </a:r>
            <a:r>
              <a:rPr lang="de-DE" dirty="0"/>
              <a:t>Bundesamt für Gesundheit (BAG) und seine Partner Bilanz gezogen.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26</a:t>
            </a:fld>
            <a:endParaRPr lang="de-CH" dirty="0" smtClean="0"/>
          </a:p>
          <a:p>
            <a:endParaRPr lang="de-CH" dirty="0"/>
          </a:p>
        </p:txBody>
      </p:sp>
      <p:sp>
        <p:nvSpPr>
          <p:cNvPr id="5" name="Rounded Rectangle 4"/>
          <p:cNvSpPr/>
          <p:nvPr/>
        </p:nvSpPr>
        <p:spPr>
          <a:xfrm rot="-300000">
            <a:off x="1568891" y="5494519"/>
            <a:ext cx="6781750" cy="783193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Eine sinnvolle Strategie, aber ohne messbares Ziel!</a:t>
            </a:r>
          </a:p>
          <a:p>
            <a:pPr algn="ctr">
              <a:buNone/>
            </a:pPr>
            <a:r>
              <a:rPr lang="de-CH" sz="2000" b="1" dirty="0" smtClean="0"/>
              <a:t>Eine erste Bilanz ohne Zielerreichung!</a:t>
            </a:r>
          </a:p>
        </p:txBody>
      </p:sp>
    </p:spTree>
    <p:extLst>
      <p:ext uri="{BB962C8B-B14F-4D97-AF65-F5344CB8AC3E}">
        <p14:creationId xmlns:p14="http://schemas.microsoft.com/office/powerpoint/2010/main" val="102232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2532"/>
            <a:ext cx="4464496" cy="700087"/>
          </a:xfrm>
        </p:spPr>
        <p:txBody>
          <a:bodyPr/>
          <a:lstStyle/>
          <a:p>
            <a:r>
              <a:rPr lang="de-CH" dirty="0" smtClean="0"/>
              <a:t>Chancengleichheit</a:t>
            </a:r>
            <a:br>
              <a:rPr lang="de-CH" dirty="0" smtClean="0"/>
            </a:br>
            <a:r>
              <a:rPr lang="de-CH" dirty="0" smtClean="0"/>
              <a:t>Finanzierungsgerechtigkeit und Zugang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908720"/>
            <a:ext cx="8581292" cy="4762500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Risikoausgleich:</a:t>
            </a:r>
          </a:p>
          <a:p>
            <a:r>
              <a:rPr lang="de-CH" b="0" dirty="0" smtClean="0"/>
              <a:t>Die Verbesserung des Risikoausgleich </a:t>
            </a:r>
            <a:r>
              <a:rPr lang="de-CH" dirty="0" smtClean="0"/>
              <a:t>hatte das Parlament vor BR Bersets Lancierung der «Strategie Gesundheit2020» beschlossen.</a:t>
            </a:r>
          </a:p>
          <a:p>
            <a:pPr marL="0" indent="0">
              <a:buNone/>
            </a:pPr>
            <a:r>
              <a:rPr lang="de-CH" dirty="0" smtClean="0"/>
              <a:t>Franchisen:</a:t>
            </a:r>
          </a:p>
          <a:p>
            <a:r>
              <a:rPr lang="de-CH" b="0" dirty="0" smtClean="0"/>
              <a:t>Das </a:t>
            </a:r>
            <a:r>
              <a:rPr lang="de-CH" dirty="0" smtClean="0"/>
              <a:t>Parlament musste</a:t>
            </a:r>
            <a:r>
              <a:rPr lang="de-CH" b="0" dirty="0" smtClean="0"/>
              <a:t> BR </a:t>
            </a:r>
            <a:r>
              <a:rPr lang="de-CH" dirty="0" smtClean="0"/>
              <a:t>Berset</a:t>
            </a:r>
            <a:r>
              <a:rPr lang="de-CH" b="0" dirty="0" smtClean="0"/>
              <a:t> selbst nach einer vernichtenden Niederlage in der Vernehmlassung </a:t>
            </a:r>
            <a:r>
              <a:rPr lang="de-CH" dirty="0" smtClean="0"/>
              <a:t>regelrecht nötigen, auf die Rabattkürzungen bei den Wahlfranchisen zu verzichten</a:t>
            </a:r>
            <a:r>
              <a:rPr lang="de-CH" b="0" dirty="0" smtClean="0"/>
              <a:t>.</a:t>
            </a:r>
          </a:p>
          <a:p>
            <a:r>
              <a:rPr lang="de-CH" b="0" dirty="0" smtClean="0"/>
              <a:t>BR </a:t>
            </a:r>
            <a:r>
              <a:rPr lang="de-CH" dirty="0" smtClean="0"/>
              <a:t>Berset wehrte sich dagegen, die Franchisen dem Kostenwachstum anzupassen.</a:t>
            </a:r>
          </a:p>
          <a:p>
            <a:pPr marL="0" indent="0">
              <a:buNone/>
            </a:pPr>
            <a:r>
              <a:rPr lang="de-CH" dirty="0" smtClean="0"/>
              <a:t>Selbstbehalt:</a:t>
            </a:r>
          </a:p>
          <a:p>
            <a:r>
              <a:rPr lang="de-CH" b="0" dirty="0" smtClean="0"/>
              <a:t>BR </a:t>
            </a:r>
            <a:r>
              <a:rPr lang="de-CH" dirty="0" smtClean="0"/>
              <a:t>Berset könnte den Selbstbehalt für chronisch Kranke senken.</a:t>
            </a:r>
          </a:p>
          <a:p>
            <a:r>
              <a:rPr lang="de-CH" b="0" dirty="0" smtClean="0"/>
              <a:t>Denkbar wäre auch ein </a:t>
            </a:r>
            <a:r>
              <a:rPr lang="de-CH" dirty="0" smtClean="0"/>
              <a:t>nach Einkommen und Vermögen differenzierter Selbstbehalt.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27</a:t>
            </a:fld>
            <a:endParaRPr lang="de-CH" dirty="0" smtClean="0"/>
          </a:p>
          <a:p>
            <a:endParaRPr lang="de-CH" dirty="0"/>
          </a:p>
        </p:txBody>
      </p:sp>
      <p:sp>
        <p:nvSpPr>
          <p:cNvPr id="5" name="Rounded Rectangle 4"/>
          <p:cNvSpPr/>
          <p:nvPr/>
        </p:nvSpPr>
        <p:spPr>
          <a:xfrm rot="-300000">
            <a:off x="3386691" y="5243467"/>
            <a:ext cx="5330922" cy="1123712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Wichtig ist das Gleichgewicht Solidarität/Selbstverantwortung.</a:t>
            </a:r>
          </a:p>
          <a:p>
            <a:pPr algn="ctr">
              <a:buNone/>
            </a:pPr>
            <a:r>
              <a:rPr lang="de-CH" sz="2000" b="1" dirty="0" smtClean="0"/>
              <a:t>BR Berset setzt einseitig auf Solidarität.</a:t>
            </a:r>
          </a:p>
        </p:txBody>
      </p:sp>
    </p:spTree>
    <p:extLst>
      <p:ext uri="{BB962C8B-B14F-4D97-AF65-F5344CB8AC3E}">
        <p14:creationId xmlns:p14="http://schemas.microsoft.com/office/powerpoint/2010/main" val="168180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Transparenz - Gesundheitspolitische Steuerung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/>
              <a:t>Einführung neuer Steuerungsmöglichkeiten:</a:t>
            </a:r>
          </a:p>
          <a:p>
            <a:r>
              <a:rPr lang="de-CH" dirty="0" smtClean="0"/>
              <a:t>Ärztestopp</a:t>
            </a:r>
            <a:r>
              <a:rPr lang="de-CH" b="0" dirty="0" smtClean="0"/>
              <a:t> wird </a:t>
            </a:r>
            <a:r>
              <a:rPr lang="de-CH" dirty="0" smtClean="0"/>
              <a:t>nach mehrfachen Verlängerungen des Provisoriums </a:t>
            </a:r>
            <a:r>
              <a:rPr lang="de-CH" dirty="0" smtClean="0"/>
              <a:t>zur ambulanten Steuerung ausgebaut</a:t>
            </a:r>
            <a:r>
              <a:rPr lang="de-CH" b="0" dirty="0" smtClean="0"/>
              <a:t>.</a:t>
            </a:r>
            <a:endParaRPr lang="de-CH" b="0" dirty="0" smtClean="0"/>
          </a:p>
          <a:p>
            <a:pPr marL="0" indent="0">
              <a:buNone/>
            </a:pPr>
            <a:r>
              <a:rPr lang="de-CH" dirty="0" smtClean="0"/>
              <a:t>Deblockieren der Tarifverhandlungen:</a:t>
            </a:r>
          </a:p>
          <a:p>
            <a:r>
              <a:rPr lang="de-CH" b="0" dirty="0" smtClean="0"/>
              <a:t>2014 - Der </a:t>
            </a:r>
            <a:r>
              <a:rPr lang="de-CH" dirty="0" smtClean="0"/>
              <a:t>erste Eingriff in den Ärztetarif «Tarmed» </a:t>
            </a:r>
            <a:r>
              <a:rPr lang="de-CH" b="0" dirty="0" smtClean="0"/>
              <a:t>(jährlich </a:t>
            </a:r>
            <a:r>
              <a:rPr lang="de-CH" dirty="0" smtClean="0"/>
              <a:t>CHF 200 Mio. mehr für die Grundversorger</a:t>
            </a:r>
            <a:r>
              <a:rPr lang="de-CH" b="0" dirty="0" smtClean="0"/>
              <a:t> und </a:t>
            </a:r>
            <a:r>
              <a:rPr lang="de-CH" dirty="0" smtClean="0"/>
              <a:t>Kompensation durch Tarifkürzungen bei den Spezialärzten</a:t>
            </a:r>
            <a:r>
              <a:rPr lang="de-CH" b="0" dirty="0" smtClean="0"/>
              <a:t>) führte dazu, dass </a:t>
            </a:r>
            <a:r>
              <a:rPr lang="de-CH" dirty="0" smtClean="0"/>
              <a:t>Grundversorger mehr als die 200 Mio</a:t>
            </a:r>
            <a:r>
              <a:rPr lang="de-CH" b="0" dirty="0" smtClean="0"/>
              <a:t>. abholen und die </a:t>
            </a:r>
            <a:r>
              <a:rPr lang="de-CH" dirty="0" smtClean="0"/>
              <a:t>Spezialärzten die Tarifkürzungen weitgehend umgehen.</a:t>
            </a:r>
          </a:p>
          <a:p>
            <a:r>
              <a:rPr lang="de-CH" b="0" dirty="0" smtClean="0"/>
              <a:t>2017 - Der </a:t>
            </a:r>
            <a:r>
              <a:rPr lang="de-CH" dirty="0" smtClean="0"/>
              <a:t>zweite Eingriff wird wohl ähnliche Folgen haben wie der erste.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28</a:t>
            </a:fld>
            <a:endParaRPr lang="de-CH" dirty="0" smtClean="0"/>
          </a:p>
          <a:p>
            <a:endParaRPr lang="de-CH" dirty="0"/>
          </a:p>
        </p:txBody>
      </p:sp>
      <p:sp>
        <p:nvSpPr>
          <p:cNvPr id="5" name="Rounded Rectangle 4"/>
          <p:cNvSpPr/>
          <p:nvPr/>
        </p:nvSpPr>
        <p:spPr>
          <a:xfrm rot="-300000">
            <a:off x="501988" y="4946333"/>
            <a:ext cx="8429569" cy="1123712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Die Tarifpartner pochen auf zu viel Rechte, die ihnen das KVG gibt.</a:t>
            </a:r>
          </a:p>
          <a:p>
            <a:pPr algn="ctr">
              <a:buNone/>
            </a:pPr>
            <a:r>
              <a:rPr lang="de-CH" sz="2000" b="1" dirty="0" smtClean="0"/>
              <a:t>Vertragsfreiheit und Kartellrecht würden Tarifverhandlungen rasch, nachhaltig und ohne Nachteile für Patienten deblockieren.</a:t>
            </a:r>
          </a:p>
        </p:txBody>
      </p:sp>
    </p:spTree>
    <p:extLst>
      <p:ext uri="{BB962C8B-B14F-4D97-AF65-F5344CB8AC3E}">
        <p14:creationId xmlns:p14="http://schemas.microsoft.com/office/powerpoint/2010/main" val="61810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Globalbudget/Kostenbremse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Verbindliche </a:t>
            </a:r>
            <a:r>
              <a:rPr lang="en-US" dirty="0"/>
              <a:t>Zielvorgabe für das </a:t>
            </a:r>
            <a:r>
              <a:rPr lang="en-US" dirty="0" smtClean="0"/>
              <a:t>OKP-Wachstum</a:t>
            </a:r>
          </a:p>
          <a:p>
            <a:r>
              <a:rPr lang="en-US" b="0" dirty="0"/>
              <a:t>Eine</a:t>
            </a:r>
            <a:r>
              <a:rPr lang="en-US" dirty="0"/>
              <a:t> konsequente Anwendung von WZW </a:t>
            </a:r>
            <a:r>
              <a:rPr lang="en-US" b="0" dirty="0" smtClean="0"/>
              <a:t>(bei </a:t>
            </a:r>
            <a:r>
              <a:rPr lang="en-US" b="0" dirty="0"/>
              <a:t>der </a:t>
            </a:r>
            <a:r>
              <a:rPr lang="en-US" dirty="0"/>
              <a:t>Aufnahme</a:t>
            </a:r>
            <a:r>
              <a:rPr lang="en-US" b="0" dirty="0"/>
              <a:t> von medizinischen Leistungen </a:t>
            </a:r>
            <a:r>
              <a:rPr lang="en-US" dirty="0"/>
              <a:t>in den Leistungskatalog</a:t>
            </a:r>
            <a:r>
              <a:rPr lang="en-US" b="0" dirty="0"/>
              <a:t> sowie bei jeder </a:t>
            </a:r>
            <a:r>
              <a:rPr lang="en-US" dirty="0" smtClean="0"/>
              <a:t>Kostengutsprache</a:t>
            </a:r>
            <a:r>
              <a:rPr lang="en-US" b="0" dirty="0" smtClean="0"/>
              <a:t> </a:t>
            </a:r>
            <a:r>
              <a:rPr lang="en-US" b="0" dirty="0"/>
              <a:t>oder </a:t>
            </a:r>
            <a:r>
              <a:rPr lang="en-US" dirty="0" smtClean="0"/>
              <a:t>Rechnungsprüfung</a:t>
            </a:r>
            <a:r>
              <a:rPr lang="en-US" b="0" dirty="0" smtClean="0"/>
              <a:t>) </a:t>
            </a:r>
            <a:r>
              <a:rPr lang="en-US" b="0" dirty="0"/>
              <a:t>ist </a:t>
            </a:r>
            <a:r>
              <a:rPr lang="en-US" b="0" dirty="0" smtClean="0"/>
              <a:t>Globalbudgets oder anderen </a:t>
            </a:r>
            <a:r>
              <a:rPr lang="en-US" b="0" dirty="0"/>
              <a:t>Kostenplafonierungen </a:t>
            </a:r>
            <a:r>
              <a:rPr lang="en-US" b="0" dirty="0" smtClean="0"/>
              <a:t>vorzuziehen.</a:t>
            </a:r>
          </a:p>
          <a:p>
            <a:r>
              <a:rPr lang="de-CH" b="0" dirty="0" smtClean="0"/>
              <a:t>Wer ein </a:t>
            </a:r>
            <a:r>
              <a:rPr lang="de-CH" dirty="0" smtClean="0"/>
              <a:t>Globalbudget</a:t>
            </a:r>
            <a:r>
              <a:rPr lang="de-CH" b="0" dirty="0" smtClean="0"/>
              <a:t> festlegt, muss </a:t>
            </a:r>
            <a:r>
              <a:rPr lang="de-CH" dirty="0" smtClean="0"/>
              <a:t>alle davon betroffenen Leistungen steuern (Preise, Mengen, Qualität). Das ist bei den alternativen Versicherungsmodellen (AVM) mit Capitation</a:t>
            </a:r>
            <a:r>
              <a:rPr lang="de-CH" b="0" dirty="0" smtClean="0"/>
              <a:t> der Fall.</a:t>
            </a:r>
          </a:p>
          <a:p>
            <a:r>
              <a:rPr lang="de-CH" b="0" dirty="0" smtClean="0"/>
              <a:t>Wer also eine verbindliche Zielvorgabe für das mit seinen Prämien bezahlte OKP-Wachstum will, soll ein </a:t>
            </a:r>
            <a:r>
              <a:rPr lang="de-CH" dirty="0" smtClean="0"/>
              <a:t>AVM mit Capitation wählen und wesentliche tiefere Prämien</a:t>
            </a:r>
            <a:r>
              <a:rPr lang="de-CH" b="0" dirty="0" smtClean="0"/>
              <a:t> bezahlen als diejenigen, die </a:t>
            </a:r>
            <a:r>
              <a:rPr lang="de-CH" dirty="0" smtClean="0"/>
              <a:t>mit Bagatellen direkt in den Spitalnotfall</a:t>
            </a:r>
            <a:r>
              <a:rPr lang="de-CH" b="0" dirty="0" smtClean="0"/>
              <a:t> oder </a:t>
            </a:r>
            <a:r>
              <a:rPr lang="de-CH" dirty="0" smtClean="0"/>
              <a:t>mit  Beschwerden zu mehreren Spezialätzten</a:t>
            </a:r>
            <a:r>
              <a:rPr lang="de-CH" b="0" dirty="0" smtClean="0"/>
              <a:t> dürfen, bis sie die gewünschte Diagnose bekommen.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29</a:t>
            </a:fld>
            <a:endParaRPr lang="de-CH" dirty="0" smtClean="0"/>
          </a:p>
          <a:p>
            <a:endParaRPr lang="de-CH" dirty="0"/>
          </a:p>
        </p:txBody>
      </p:sp>
      <p:sp>
        <p:nvSpPr>
          <p:cNvPr id="5" name="Rounded Rectangle 4"/>
          <p:cNvSpPr/>
          <p:nvPr/>
        </p:nvSpPr>
        <p:spPr>
          <a:xfrm rot="-300000">
            <a:off x="1640899" y="5688281"/>
            <a:ext cx="6781750" cy="783193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Wer eine Grundversicherung mit Globalbudget will, kann sie jetzt schon als AVM mit Capitation haben.</a:t>
            </a:r>
          </a:p>
        </p:txBody>
      </p:sp>
    </p:spTree>
    <p:extLst>
      <p:ext uri="{BB962C8B-B14F-4D97-AF65-F5344CB8AC3E}">
        <p14:creationId xmlns:p14="http://schemas.microsoft.com/office/powerpoint/2010/main" val="122293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Erfolgsbilanz KVG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smtClean="0"/>
              <a:t>20.09.2012, Seite </a:t>
            </a:r>
            <a:fld id="{F94137F3-652A-4938-A6DD-B6F21E6E99E4}" type="slidenum">
              <a:rPr lang="de-CH" smtClean="0"/>
              <a:pPr/>
              <a:t>3</a:t>
            </a:fld>
            <a:endParaRPr lang="de-CH" dirty="0" smtClean="0"/>
          </a:p>
          <a:p>
            <a:endParaRPr lang="de-CH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51520" y="1268760"/>
            <a:ext cx="2952328" cy="4608512"/>
          </a:xfrm>
          <a:prstGeom prst="rect">
            <a:avLst/>
          </a:prstGeom>
          <a:noFill/>
          <a:ln w="3175" cap="flat" cmpd="sng" algn="ctr">
            <a:solidFill>
              <a:schemeClr val="bg2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1F61A9"/>
              </a:buClr>
            </a:pPr>
            <a:r>
              <a:rPr lang="de-CH" sz="2000" b="1" dirty="0" smtClean="0">
                <a:latin typeface="Arial" charset="0"/>
              </a:rPr>
              <a:t>Ziele KVG 1996: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1F61A9"/>
              </a:buClr>
            </a:pPr>
            <a:endParaRPr lang="de-CH" sz="2000" b="1" dirty="0" smtClean="0">
              <a:solidFill>
                <a:srgbClr val="1F61A9"/>
              </a:solidFill>
              <a:latin typeface="Arial" charset="0"/>
            </a:endParaRPr>
          </a:p>
          <a:p>
            <a:pPr marL="265113" lvl="0" indent="-265113" fontAlgn="base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SzPct val="70000"/>
              <a:buFont typeface="Wingdings 2" pitchFamily="18" charset="2"/>
              <a:buChar char="¾"/>
            </a:pPr>
            <a:r>
              <a:rPr lang="de-CH" sz="2000" dirty="0" smtClean="0">
                <a:latin typeface="Arial" charset="0"/>
              </a:rPr>
              <a:t>Solidarität</a:t>
            </a:r>
          </a:p>
          <a:p>
            <a:pPr marL="265113" lvl="0" indent="-265113" fontAlgn="base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SzPct val="70000"/>
              <a:buFont typeface="Wingdings 2" pitchFamily="18" charset="2"/>
              <a:buChar char="¾"/>
            </a:pPr>
            <a:endParaRPr lang="de-CH" sz="2000" dirty="0" smtClean="0">
              <a:latin typeface="Arial" charset="0"/>
            </a:endParaRPr>
          </a:p>
          <a:p>
            <a:pPr marL="265113" lvl="0" indent="-265113" fontAlgn="base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SzPct val="70000"/>
              <a:buFont typeface="Wingdings 2" pitchFamily="18" charset="2"/>
              <a:buChar char="¾"/>
            </a:pPr>
            <a:endParaRPr lang="de-CH" sz="2000" dirty="0" smtClean="0">
              <a:latin typeface="Arial" charset="0"/>
            </a:endParaRPr>
          </a:p>
          <a:p>
            <a:pPr marL="265113" lvl="0" indent="-265113" fontAlgn="base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SzPct val="70000"/>
              <a:buFont typeface="Wingdings 2" pitchFamily="18" charset="2"/>
              <a:buChar char="¾"/>
            </a:pPr>
            <a:r>
              <a:rPr lang="de-CH" sz="2000" dirty="0" smtClean="0">
                <a:latin typeface="Arial" charset="0"/>
              </a:rPr>
              <a:t>Zugang zu Medizin</a:t>
            </a:r>
          </a:p>
          <a:p>
            <a:pPr marL="265113" lvl="0" indent="-265113" fontAlgn="base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SzPct val="70000"/>
              <a:buFont typeface="Wingdings 2" pitchFamily="18" charset="2"/>
              <a:buChar char="¾"/>
            </a:pPr>
            <a:endParaRPr lang="de-CH" sz="2000" dirty="0" smtClean="0">
              <a:latin typeface="Arial" charset="0"/>
            </a:endParaRPr>
          </a:p>
          <a:p>
            <a:pPr marL="265113" lvl="0" indent="-265113" fontAlgn="base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SzPct val="70000"/>
              <a:buFont typeface="Wingdings 2" pitchFamily="18" charset="2"/>
              <a:buChar char="¾"/>
            </a:pPr>
            <a:endParaRPr lang="de-CH" sz="2000" dirty="0" smtClean="0">
              <a:latin typeface="Arial" charset="0"/>
            </a:endParaRPr>
          </a:p>
          <a:p>
            <a:pPr marL="265113" lvl="0" indent="-265113" fontAlgn="base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SzPct val="70000"/>
              <a:buFont typeface="Wingdings 2" pitchFamily="18" charset="2"/>
              <a:buChar char="¾"/>
            </a:pPr>
            <a:r>
              <a:rPr lang="de-CH" sz="2000" dirty="0" smtClean="0">
                <a:latin typeface="Arial" charset="0"/>
              </a:rPr>
              <a:t>Kostenbegrenzung</a:t>
            </a:r>
          </a:p>
          <a:p>
            <a:pPr marL="265113" lvl="0" indent="-265113" fontAlgn="base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SzPct val="70000"/>
              <a:buFont typeface="Wingdings 2" pitchFamily="18" charset="2"/>
              <a:buChar char="¾"/>
            </a:pPr>
            <a:endParaRPr lang="de-CH" sz="2000" dirty="0" smtClean="0">
              <a:latin typeface="Arial" charset="0"/>
            </a:endParaRPr>
          </a:p>
          <a:p>
            <a:pPr marL="265113" lvl="0" indent="-265113" fontAlgn="base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SzPct val="70000"/>
              <a:buFont typeface="Wingdings 2" pitchFamily="18" charset="2"/>
              <a:buChar char="¾"/>
            </a:pPr>
            <a:endParaRPr lang="de-CH" sz="2000" dirty="0" smtClean="0">
              <a:latin typeface="Arial" charset="0"/>
            </a:endParaRPr>
          </a:p>
          <a:p>
            <a:pPr marL="265113" lvl="0" indent="-265113" fontAlgn="base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SzPct val="70000"/>
              <a:buFont typeface="Wingdings 2" pitchFamily="18" charset="2"/>
              <a:buChar char="¾"/>
            </a:pPr>
            <a:r>
              <a:rPr lang="de-CH" sz="2000" dirty="0" smtClean="0">
                <a:latin typeface="Arial" charset="0"/>
              </a:rPr>
              <a:t>Transparente Qualität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491880" y="1268760"/>
            <a:ext cx="5184576" cy="4608512"/>
          </a:xfrm>
          <a:prstGeom prst="rect">
            <a:avLst/>
          </a:prstGeom>
          <a:noFill/>
          <a:ln w="3175" cap="flat" cmpd="sng" algn="ctr">
            <a:solidFill>
              <a:schemeClr val="bg2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1F61A9"/>
              </a:buClr>
            </a:pPr>
            <a:r>
              <a:rPr lang="de-CH" sz="2000" b="1" dirty="0" smtClean="0">
                <a:latin typeface="Arial" charset="0"/>
              </a:rPr>
              <a:t>Zwischenbilanz KVG 2018: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1F61A9"/>
              </a:buClr>
            </a:pPr>
            <a:endParaRPr lang="de-CH" sz="2000" b="1" dirty="0" smtClean="0">
              <a:solidFill>
                <a:srgbClr val="1F61A9"/>
              </a:solidFill>
              <a:latin typeface="Arial" charset="0"/>
            </a:endParaRPr>
          </a:p>
          <a:p>
            <a:pPr marL="265113" lvl="0" indent="-265113" fontAlgn="base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SzPct val="70000"/>
              <a:buFont typeface="Wingdings 2" pitchFamily="18" charset="2"/>
              <a:buChar char="¾"/>
            </a:pPr>
            <a:r>
              <a:rPr lang="de-CH" sz="2000" dirty="0" smtClean="0">
                <a:latin typeface="Arial" charset="0"/>
              </a:rPr>
              <a:t>Einheitsprämie</a:t>
            </a:r>
          </a:p>
          <a:p>
            <a:pPr marL="265113" lvl="0" indent="-265113" fontAlgn="base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SzPct val="70000"/>
            </a:pPr>
            <a:r>
              <a:rPr lang="de-CH" sz="2000" dirty="0" smtClean="0">
                <a:latin typeface="Arial" charset="0"/>
              </a:rPr>
              <a:t>	(Unterschiede zw. Kantonen</a:t>
            </a:r>
          </a:p>
          <a:p>
            <a:pPr marL="265113" lvl="0" indent="-265113" fontAlgn="base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SzPct val="70000"/>
            </a:pPr>
            <a:r>
              <a:rPr lang="de-CH" sz="2000" dirty="0" smtClean="0">
                <a:latin typeface="Arial" charset="0"/>
              </a:rPr>
              <a:t>	und Versicherern)</a:t>
            </a:r>
          </a:p>
          <a:p>
            <a:pPr marL="265113" lvl="0" indent="-265113" fontAlgn="base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SzPct val="70000"/>
              <a:buFont typeface="Wingdings 2" pitchFamily="18" charset="2"/>
              <a:buChar char="¾"/>
            </a:pPr>
            <a:r>
              <a:rPr lang="de-CH" sz="2000" dirty="0" smtClean="0">
                <a:latin typeface="Arial" charset="0"/>
              </a:rPr>
              <a:t>Für alle Versicherten </a:t>
            </a:r>
          </a:p>
          <a:p>
            <a:pPr marL="265113" lvl="0" indent="-265113" fontAlgn="base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SzPct val="70000"/>
            </a:pPr>
            <a:r>
              <a:rPr lang="de-CH" sz="2000" dirty="0" smtClean="0">
                <a:latin typeface="Arial" charset="0"/>
              </a:rPr>
              <a:t>	kurze Wege und </a:t>
            </a:r>
          </a:p>
          <a:p>
            <a:pPr marL="265113" lvl="0" indent="-265113" fontAlgn="base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SzPct val="70000"/>
            </a:pPr>
            <a:r>
              <a:rPr lang="de-CH" sz="2000" dirty="0" smtClean="0">
                <a:latin typeface="Arial" charset="0"/>
              </a:rPr>
              <a:t>	Wartezeiten</a:t>
            </a:r>
          </a:p>
          <a:p>
            <a:pPr marL="265113" lvl="0" indent="-265113" fontAlgn="base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SzPct val="70000"/>
              <a:buFont typeface="Wingdings 2" pitchFamily="18" charset="2"/>
              <a:buChar char="¾"/>
            </a:pPr>
            <a:r>
              <a:rPr lang="de-CH" sz="2000" dirty="0" smtClean="0">
                <a:latin typeface="Arial" charset="0"/>
              </a:rPr>
              <a:t>Stärkeres Wachstum als</a:t>
            </a:r>
          </a:p>
          <a:p>
            <a:pPr marL="265113" lvl="0" indent="-265113" fontAlgn="base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SzPct val="70000"/>
            </a:pPr>
            <a:r>
              <a:rPr lang="de-CH" sz="2000" dirty="0" smtClean="0">
                <a:latin typeface="Arial" charset="0"/>
              </a:rPr>
              <a:t>	Gesundheitskosten total</a:t>
            </a:r>
          </a:p>
          <a:p>
            <a:pPr marL="265113" lvl="0" indent="-265113" fontAlgn="base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SzPct val="70000"/>
            </a:pPr>
            <a:r>
              <a:rPr lang="de-CH" sz="2000" dirty="0" smtClean="0">
                <a:latin typeface="Arial" charset="0"/>
              </a:rPr>
              <a:t>	und BIP </a:t>
            </a:r>
          </a:p>
          <a:p>
            <a:pPr marL="265113" lvl="0" indent="-265113" fontAlgn="base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SzPct val="70000"/>
              <a:buFont typeface="Wingdings 2" pitchFamily="18" charset="2"/>
              <a:buChar char="¾"/>
            </a:pPr>
            <a:r>
              <a:rPr lang="de-CH" sz="2000" dirty="0" smtClean="0">
                <a:latin typeface="Arial" charset="0"/>
              </a:rPr>
              <a:t>Transparente Qualität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41816" y="1916832"/>
            <a:ext cx="38884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66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688584" y="1916832"/>
            <a:ext cx="38884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66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32" descr="MPj043316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1002" y="2026432"/>
            <a:ext cx="643446" cy="68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5" descr="MPj043316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034544"/>
            <a:ext cx="643446" cy="68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4" descr="MPj043316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232" y="4077228"/>
            <a:ext cx="678741" cy="71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4" descr="MPj043316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085184"/>
            <a:ext cx="678741" cy="71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431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791" t="15302" r="11019" b="18993"/>
          <a:stretch/>
        </p:blipFill>
        <p:spPr>
          <a:xfrm>
            <a:off x="270978" y="836712"/>
            <a:ext cx="7406314" cy="5109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3105"/>
            <a:ext cx="4009292" cy="700087"/>
          </a:xfrm>
        </p:spPr>
        <p:txBody>
          <a:bodyPr/>
          <a:lstStyle/>
          <a:p>
            <a:r>
              <a:rPr lang="de-CH" dirty="0" smtClean="0"/>
              <a:t>Erfolgsgeschichte Managed Care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/>
              <a:pPr/>
              <a:t>29.10.2018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30</a:t>
            </a:fld>
            <a:endParaRPr lang="de-CH" dirty="0" smtClean="0"/>
          </a:p>
          <a:p>
            <a:endParaRPr lang="de-CH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20272" y="5946494"/>
            <a:ext cx="1906508" cy="231856"/>
          </a:xfrm>
          <a:solidFill>
            <a:schemeClr val="bg1"/>
          </a:solidFill>
        </p:spPr>
        <p:txBody>
          <a:bodyPr/>
          <a:lstStyle/>
          <a:p>
            <a:pPr marL="0" indent="0" algn="r">
              <a:buNone/>
            </a:pPr>
            <a:r>
              <a:rPr lang="de-CH" sz="1200" b="0" i="1" dirty="0" smtClean="0"/>
              <a:t>Quelle: Helsana 2018</a:t>
            </a:r>
            <a:endParaRPr lang="en-US" sz="1200" b="0" i="1" dirty="0"/>
          </a:p>
        </p:txBody>
      </p:sp>
      <p:sp>
        <p:nvSpPr>
          <p:cNvPr id="8" name="Rounded Rectangle 7"/>
          <p:cNvSpPr/>
          <p:nvPr/>
        </p:nvSpPr>
        <p:spPr>
          <a:xfrm rot="-300000">
            <a:off x="1348702" y="1793517"/>
            <a:ext cx="5722452" cy="1123712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Alternative Versicherungsmodelle (AVM),</a:t>
            </a:r>
          </a:p>
          <a:p>
            <a:pPr algn="ctr">
              <a:buNone/>
            </a:pPr>
            <a:r>
              <a:rPr lang="de-CH" sz="2000" b="1" dirty="0" smtClean="0"/>
              <a:t>Marktanteile 10% - 61.9% (2004 - 2014)</a:t>
            </a:r>
          </a:p>
          <a:p>
            <a:pPr algn="ctr">
              <a:buNone/>
            </a:pPr>
            <a:r>
              <a:rPr lang="de-CH" sz="2000" b="1" dirty="0" smtClean="0"/>
              <a:t>trotz 76% Nein zu Managed Care am 17.6.12.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7044" y="959708"/>
            <a:ext cx="2454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dirty="0" smtClean="0"/>
              <a:t>Versicherte insgesamt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25951" y="3923764"/>
            <a:ext cx="224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dirty="0" smtClean="0"/>
              <a:t>Versicherte mit AVM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9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2022"/>
            <a:ext cx="4009292" cy="700087"/>
          </a:xfrm>
        </p:spPr>
        <p:txBody>
          <a:bodyPr/>
          <a:lstStyle/>
          <a:p>
            <a:r>
              <a:rPr lang="de-CH" dirty="0" smtClean="0"/>
              <a:t>Experimentierartikel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908720"/>
            <a:ext cx="8581292" cy="47625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Einführung eines «Experimentierartikels» im </a:t>
            </a:r>
            <a:r>
              <a:rPr lang="en-US" dirty="0" smtClean="0"/>
              <a:t>KVG</a:t>
            </a:r>
          </a:p>
          <a:p>
            <a:r>
              <a:rPr lang="de-CH" b="0" dirty="0" smtClean="0"/>
              <a:t>Der Vorschlag ist </a:t>
            </a:r>
            <a:r>
              <a:rPr lang="de-CH" dirty="0" smtClean="0"/>
              <a:t>im föderalistischen, direktdemokratischen System empfehlenswert.</a:t>
            </a:r>
          </a:p>
          <a:p>
            <a:r>
              <a:rPr lang="de-CH" b="0" dirty="0" smtClean="0"/>
              <a:t>Zum Beispiel vor der vierten Einheitskassenabstimmung die </a:t>
            </a:r>
            <a:r>
              <a:rPr lang="de-CH" dirty="0" smtClean="0"/>
              <a:t>Einheitskasse fünf Jahre lang in einem Kanton</a:t>
            </a:r>
            <a:r>
              <a:rPr lang="de-CH" b="0" dirty="0" smtClean="0"/>
              <a:t> – z.B. im Kanton Waadt - </a:t>
            </a:r>
            <a:r>
              <a:rPr lang="de-CH" dirty="0" smtClean="0"/>
              <a:t>testen</a:t>
            </a:r>
            <a:r>
              <a:rPr lang="de-CH" b="0" dirty="0" smtClean="0"/>
              <a:t> und </a:t>
            </a:r>
            <a:r>
              <a:rPr lang="de-CH" dirty="0" smtClean="0"/>
              <a:t>mit dem Kassenwettbewerb im Rest der Schweiz vergleichen</a:t>
            </a:r>
            <a:r>
              <a:rPr lang="de-CH" b="0" dirty="0" smtClean="0"/>
              <a:t>.</a:t>
            </a:r>
          </a:p>
          <a:p>
            <a:r>
              <a:rPr lang="de-CH" b="0" dirty="0" smtClean="0"/>
              <a:t>Dann wird das </a:t>
            </a:r>
            <a:r>
              <a:rPr lang="de-CH" dirty="0" smtClean="0"/>
              <a:t>Stimmvolk bei der vierten Einheitskassenabstimmung zum ersten Mal auf Faktenbasis entscheiden</a:t>
            </a:r>
            <a:r>
              <a:rPr lang="de-CH" b="0" dirty="0" smtClean="0"/>
              <a:t>.</a:t>
            </a:r>
          </a:p>
          <a:p>
            <a:r>
              <a:rPr lang="de-CH" dirty="0" smtClean="0"/>
              <a:t>Aber so wie der Experimentierartikel in der Vernehmlassung ist, wird es wohl gar keine Experimente geben.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31</a:t>
            </a:fld>
            <a:endParaRPr lang="de-CH" dirty="0" smtClean="0"/>
          </a:p>
          <a:p>
            <a:endParaRPr lang="de-CH" dirty="0"/>
          </a:p>
        </p:txBody>
      </p:sp>
      <p:sp>
        <p:nvSpPr>
          <p:cNvPr id="5" name="Rounded Rectangle 4"/>
          <p:cNvSpPr/>
          <p:nvPr/>
        </p:nvSpPr>
        <p:spPr>
          <a:xfrm rot="-300000">
            <a:off x="717989" y="4998549"/>
            <a:ext cx="7646367" cy="1123712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Bevor wir zum vierten Mal über die Einheitskasse abstimmen, sollten wir sie in einem Kanton testen und mit dem Kassenwettbewerb im Rest der Schweiz vergleichen.</a:t>
            </a:r>
          </a:p>
        </p:txBody>
      </p:sp>
    </p:spTree>
    <p:extLst>
      <p:ext uri="{BB962C8B-B14F-4D97-AF65-F5344CB8AC3E}">
        <p14:creationId xmlns:p14="http://schemas.microsoft.com/office/powerpoint/2010/main" val="18783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2022"/>
            <a:ext cx="4009292" cy="700087"/>
          </a:xfrm>
        </p:spPr>
        <p:txBody>
          <a:bodyPr/>
          <a:lstStyle/>
          <a:p>
            <a:r>
              <a:rPr lang="de-CH" dirty="0" smtClean="0"/>
              <a:t>Geht alles ohne KVG-Revision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1052736"/>
            <a:ext cx="8581292" cy="4762500"/>
          </a:xfrm>
        </p:spPr>
        <p:txBody>
          <a:bodyPr/>
          <a:lstStyle/>
          <a:p>
            <a:r>
              <a:rPr lang="en-US" dirty="0"/>
              <a:t>Leerläufe durch doppelte</a:t>
            </a:r>
            <a:r>
              <a:rPr lang="en-US" b="0" dirty="0"/>
              <a:t> und </a:t>
            </a:r>
            <a:r>
              <a:rPr lang="en-US" dirty="0"/>
              <a:t>fehlerhafte Datenerfassung verhindern.</a:t>
            </a:r>
          </a:p>
          <a:p>
            <a:r>
              <a:rPr lang="en-US" dirty="0" smtClean="0"/>
              <a:t>Von </a:t>
            </a:r>
            <a:r>
              <a:rPr lang="en-US" dirty="0"/>
              <a:t>stationär zu </a:t>
            </a:r>
            <a:r>
              <a:rPr lang="en-US" dirty="0" smtClean="0"/>
              <a:t>ambulant verlagern.</a:t>
            </a:r>
          </a:p>
          <a:p>
            <a:r>
              <a:rPr lang="de-CH" dirty="0" smtClean="0"/>
              <a:t>HTA</a:t>
            </a:r>
            <a:r>
              <a:rPr lang="de-CH" b="0" dirty="0" smtClean="0"/>
              <a:t> (Health Technology Assessment) </a:t>
            </a:r>
            <a:r>
              <a:rPr lang="de-CH" dirty="0" smtClean="0"/>
              <a:t>stärken.</a:t>
            </a:r>
          </a:p>
          <a:p>
            <a:r>
              <a:rPr lang="de-CH" dirty="0" smtClean="0"/>
              <a:t>Rechnungskontrolle stärken.</a:t>
            </a:r>
          </a:p>
          <a:p>
            <a:r>
              <a:rPr lang="de-CH" dirty="0" smtClean="0"/>
              <a:t>Koordinierte Versorgung stärken.</a:t>
            </a:r>
          </a:p>
          <a:p>
            <a:r>
              <a:rPr lang="de-CH" dirty="0" smtClean="0"/>
              <a:t>Qualität stärken.</a:t>
            </a:r>
          </a:p>
          <a:p>
            <a:r>
              <a:rPr lang="en-US" dirty="0"/>
              <a:t>Gesundheitskompetenz</a:t>
            </a:r>
            <a:r>
              <a:rPr lang="en-US" b="0" dirty="0"/>
              <a:t> und </a:t>
            </a:r>
            <a:r>
              <a:rPr lang="en-US" dirty="0"/>
              <a:t>Informiertheit der Patienten stärken.</a:t>
            </a:r>
            <a:endParaRPr lang="de-CH" dirty="0"/>
          </a:p>
          <a:p>
            <a:r>
              <a:rPr lang="de-CH" dirty="0" smtClean="0"/>
              <a:t>Medizinische Boards / Indikationsboards fördern.</a:t>
            </a:r>
          </a:p>
          <a:p>
            <a:r>
              <a:rPr lang="en-US" dirty="0" smtClean="0"/>
              <a:t>Pauschalen </a:t>
            </a:r>
            <a:r>
              <a:rPr lang="en-US" dirty="0"/>
              <a:t>im ambulanten Bereich </a:t>
            </a:r>
            <a:r>
              <a:rPr lang="en-US" dirty="0" smtClean="0"/>
              <a:t>fördern.</a:t>
            </a:r>
          </a:p>
          <a:p>
            <a:r>
              <a:rPr lang="de-CH" dirty="0"/>
              <a:t>Behandlungsleitlinien fördern.</a:t>
            </a:r>
          </a:p>
          <a:p>
            <a:r>
              <a:rPr lang="de-CH" dirty="0"/>
              <a:t>Zweitmeinungen fördern</a:t>
            </a:r>
            <a:r>
              <a:rPr lang="de-CH" dirty="0" smtClean="0"/>
              <a:t>.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32</a:t>
            </a:fld>
            <a:endParaRPr lang="de-CH" dirty="0" smtClean="0"/>
          </a:p>
          <a:p>
            <a:endParaRPr lang="de-CH" dirty="0"/>
          </a:p>
        </p:txBody>
      </p:sp>
      <p:sp>
        <p:nvSpPr>
          <p:cNvPr id="5" name="Rounded Rectangle 4"/>
          <p:cNvSpPr/>
          <p:nvPr/>
        </p:nvSpPr>
        <p:spPr>
          <a:xfrm rot="-300000">
            <a:off x="1729191" y="5285350"/>
            <a:ext cx="6022228" cy="1123712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Die Experten haben nicht einmal geprüft, was denn den Bundesrat, das BAG und die Akteure bisher daran gehindert hat, all das zu tun.</a:t>
            </a:r>
          </a:p>
        </p:txBody>
      </p:sp>
    </p:spTree>
    <p:extLst>
      <p:ext uri="{BB962C8B-B14F-4D97-AF65-F5344CB8AC3E}">
        <p14:creationId xmlns:p14="http://schemas.microsoft.com/office/powerpoint/2010/main" val="404301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2022"/>
            <a:ext cx="4009292" cy="700087"/>
          </a:xfrm>
        </p:spPr>
        <p:txBody>
          <a:bodyPr/>
          <a:lstStyle/>
          <a:p>
            <a:r>
              <a:rPr lang="de-CH" dirty="0" smtClean="0"/>
              <a:t>Bitte nicht n</a:t>
            </a:r>
            <a:r>
              <a:rPr lang="de-CH" dirty="0" smtClean="0"/>
              <a:t>och </a:t>
            </a:r>
            <a:r>
              <a:rPr lang="de-CH" dirty="0" smtClean="0"/>
              <a:t>mehr </a:t>
            </a:r>
            <a:r>
              <a:rPr lang="de-CH" dirty="0" smtClean="0"/>
              <a:t>Planwirtschaft!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1052736"/>
            <a:ext cx="8581292" cy="4762500"/>
          </a:xfrm>
        </p:spPr>
        <p:txBody>
          <a:bodyPr/>
          <a:lstStyle/>
          <a:p>
            <a:r>
              <a:rPr lang="de-CH" dirty="0" smtClean="0"/>
              <a:t>Regionale Spitalversorgung.</a:t>
            </a:r>
          </a:p>
          <a:p>
            <a:r>
              <a:rPr lang="en-US" dirty="0"/>
              <a:t>Aufnahme von Spitälern auf kantonale Spitallisten in Abhängigkeit der Entschädigung interner und externen Fachkräfte (mengenbezogene Boni, Kickbacks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Apotheker, selbstdispensierende Ärzte (und Spitäler) verpflichten, vermehrt </a:t>
            </a:r>
            <a:r>
              <a:rPr lang="en-US" dirty="0"/>
              <a:t>Generika </a:t>
            </a:r>
            <a:r>
              <a:rPr lang="en-US" dirty="0" smtClean="0"/>
              <a:t>abzugeben.</a:t>
            </a:r>
          </a:p>
          <a:p>
            <a:r>
              <a:rPr lang="en-US" dirty="0" smtClean="0"/>
              <a:t>Ein Festbetragssystem </a:t>
            </a:r>
            <a:r>
              <a:rPr lang="en-US" dirty="0"/>
              <a:t>/ Referenzpreissystems für </a:t>
            </a:r>
            <a:r>
              <a:rPr lang="en-US" dirty="0" smtClean="0"/>
              <a:t>Medikamente einführen.</a:t>
            </a:r>
          </a:p>
          <a:p>
            <a:r>
              <a:rPr lang="en-US" dirty="0"/>
              <a:t>Anpassung der Vertriebsmargen für </a:t>
            </a:r>
            <a:r>
              <a:rPr lang="en-US" dirty="0" smtClean="0"/>
              <a:t>Medikamente.</a:t>
            </a:r>
          </a:p>
          <a:p>
            <a:r>
              <a:rPr lang="de-CH" dirty="0"/>
              <a:t>Tarifstruktur aktuell halten.</a:t>
            </a:r>
          </a:p>
          <a:p>
            <a:r>
              <a:rPr lang="de-CH" dirty="0"/>
              <a:t>Nationales Tarifbüro schaffen.</a:t>
            </a:r>
            <a:endParaRPr lang="en-US" dirty="0"/>
          </a:p>
          <a:p>
            <a:r>
              <a:rPr lang="en-US" dirty="0"/>
              <a:t>Skaleneffekten in Tarifstrukturen berücksichtigen.</a:t>
            </a:r>
          </a:p>
          <a:p>
            <a:r>
              <a:rPr lang="en-US" dirty="0" smtClean="0"/>
              <a:t>Angebotsinduzierte </a:t>
            </a:r>
            <a:r>
              <a:rPr lang="en-US" dirty="0"/>
              <a:t>Nachfrage </a:t>
            </a:r>
            <a:r>
              <a:rPr lang="en-US" dirty="0" smtClean="0"/>
              <a:t>reduzieren.</a:t>
            </a:r>
          </a:p>
          <a:p>
            <a:r>
              <a:rPr lang="de-CH" dirty="0" smtClean="0"/>
              <a:t>Verpflichtung zu Gatekeeping.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33</a:t>
            </a:fld>
            <a:endParaRPr lang="de-CH" dirty="0" smtClean="0"/>
          </a:p>
          <a:p>
            <a:endParaRPr lang="de-CH" dirty="0"/>
          </a:p>
        </p:txBody>
      </p:sp>
      <p:sp>
        <p:nvSpPr>
          <p:cNvPr id="5" name="Rounded Rectangle 4"/>
          <p:cNvSpPr/>
          <p:nvPr/>
        </p:nvSpPr>
        <p:spPr>
          <a:xfrm rot="-300000">
            <a:off x="3567449" y="5767768"/>
            <a:ext cx="5300987" cy="783193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Inputsteuerung und Bürokratie statt WZW mit Anreizen für Effizienz und Qualität!</a:t>
            </a:r>
          </a:p>
        </p:txBody>
      </p:sp>
    </p:spTree>
    <p:extLst>
      <p:ext uri="{BB962C8B-B14F-4D97-AF65-F5344CB8AC3E}">
        <p14:creationId xmlns:p14="http://schemas.microsoft.com/office/powerpoint/2010/main" val="33928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2022"/>
            <a:ext cx="4009292" cy="700087"/>
          </a:xfrm>
        </p:spPr>
        <p:txBody>
          <a:bodyPr/>
          <a:lstStyle/>
          <a:p>
            <a:r>
              <a:rPr lang="de-CH" dirty="0" smtClean="0"/>
              <a:t>Unbedingt tun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Territorialitätsprinzip </a:t>
            </a:r>
            <a:r>
              <a:rPr lang="de-CH" dirty="0" smtClean="0"/>
              <a:t>locker</a:t>
            </a:r>
            <a:r>
              <a:rPr lang="de-CH" dirty="0" smtClean="0"/>
              <a:t>n</a:t>
            </a:r>
            <a:r>
              <a:rPr lang="de-CH" dirty="0" smtClean="0"/>
              <a:t>.</a:t>
            </a:r>
          </a:p>
          <a:p>
            <a:r>
              <a:rPr lang="de-CH" dirty="0" smtClean="0"/>
              <a:t>Kontrahierungszwang aufheben. Die Expertengruppe schlägt bloss einen «differenzierten Kontrahierungszwang» also eine «differenzierte Zwangsheirat» vor.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34</a:t>
            </a:fld>
            <a:endParaRPr lang="de-CH" dirty="0" smtClean="0"/>
          </a:p>
          <a:p>
            <a:endParaRPr lang="de-CH" dirty="0"/>
          </a:p>
        </p:txBody>
      </p:sp>
      <p:sp>
        <p:nvSpPr>
          <p:cNvPr id="5" name="Rounded Rectangle 4"/>
          <p:cNvSpPr/>
          <p:nvPr/>
        </p:nvSpPr>
        <p:spPr>
          <a:xfrm rot="-300000">
            <a:off x="980814" y="3615192"/>
            <a:ext cx="6897386" cy="442674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Dafür ist der Leidensdruck wohl noch zu wenig stark!?</a:t>
            </a:r>
          </a:p>
        </p:txBody>
      </p:sp>
    </p:spTree>
    <p:extLst>
      <p:ext uri="{BB962C8B-B14F-4D97-AF65-F5344CB8AC3E}">
        <p14:creationId xmlns:p14="http://schemas.microsoft.com/office/powerpoint/2010/main" val="318947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22173"/>
            <a:ext cx="4009292" cy="636443"/>
          </a:xfrm>
        </p:spPr>
        <p:txBody>
          <a:bodyPr/>
          <a:lstStyle/>
          <a:p>
            <a:r>
              <a:rPr lang="de-CH" dirty="0" smtClean="0"/>
              <a:t>Übersicht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1219200"/>
            <a:ext cx="8755142" cy="47625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sz="2400" b="0" dirty="0"/>
              <a:t>Ausgangslage und </a:t>
            </a:r>
            <a:r>
              <a:rPr lang="de-CH" sz="2400" b="0" dirty="0" smtClean="0"/>
              <a:t>Herausforderungen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400" b="0" dirty="0"/>
              <a:t>Planwirtschaft und Bürokratie abbauen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400" dirty="0" smtClean="0"/>
              <a:t>Den Stärken des KVG zum Durchbruch verhelfen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400" b="0" dirty="0" smtClean="0"/>
              <a:t>Fazit</a:t>
            </a:r>
          </a:p>
          <a:p>
            <a:endParaRPr lang="de-CH" dirty="0"/>
          </a:p>
        </p:txBody>
      </p:sp>
      <p:sp>
        <p:nvSpPr>
          <p:cNvPr id="5" name="AutoShape 2" descr="Bildergebnis für mooresches gesetz 2017"/>
          <p:cNvSpPr>
            <a:spLocks noChangeAspect="1" noChangeArrowheads="1"/>
          </p:cNvSpPr>
          <p:nvPr/>
        </p:nvSpPr>
        <p:spPr bwMode="auto">
          <a:xfrm>
            <a:off x="965026" y="1895450"/>
            <a:ext cx="69913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85720" y="6429396"/>
            <a:ext cx="4009292" cy="311150"/>
          </a:xfrm>
        </p:spPr>
        <p:txBody>
          <a:bodyPr/>
          <a:lstStyle/>
          <a:p>
            <a:fld id="{D4A0CE9C-A259-4E05-8E08-EC8A732DACAF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35</a:t>
            </a:fld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9600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80148AA6-F4CA-416A-A3E0-C1407033C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Typologie von Gesundheitssystemen</a:t>
            </a:r>
            <a:endParaRPr lang="de-DE" altLang="de-DE" dirty="0"/>
          </a:p>
        </p:txBody>
      </p:sp>
      <p:sp>
        <p:nvSpPr>
          <p:cNvPr id="21" name="Rechteck 5">
            <a:extLst>
              <a:ext uri="{FF2B5EF4-FFF2-40B4-BE49-F238E27FC236}">
                <a16:creationId xmlns:a16="http://schemas.microsoft.com/office/drawing/2014/main" id="{37CF40C8-DC32-47E9-97B2-51A457A30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008" y="2120414"/>
            <a:ext cx="1912327" cy="923192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tIns="132923"/>
          <a:lstStyle/>
          <a:p>
            <a:pPr algn="ctr" eaLnBrk="0" hangingPunct="0">
              <a:defRPr/>
            </a:pPr>
            <a:r>
              <a:rPr lang="de-CH" sz="1939" dirty="0">
                <a:latin typeface="Arial" panose="020B0604020202020204" pitchFamily="34" charset="0"/>
                <a:cs typeface="Arial" panose="020B0604020202020204" pitchFamily="34" charset="0"/>
              </a:rPr>
              <a:t>Regulierter Wettbewerb</a:t>
            </a:r>
          </a:p>
        </p:txBody>
      </p:sp>
      <p:sp>
        <p:nvSpPr>
          <p:cNvPr id="22" name="Rechteck 7">
            <a:extLst>
              <a:ext uri="{FF2B5EF4-FFF2-40B4-BE49-F238E27FC236}">
                <a16:creationId xmlns:a16="http://schemas.microsoft.com/office/drawing/2014/main" id="{03175E2A-A012-400F-A309-99E255D59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2120414"/>
            <a:ext cx="1912327" cy="923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tIns="132923"/>
          <a:lstStyle/>
          <a:p>
            <a:pPr algn="ctr" eaLnBrk="0" hangingPunct="0">
              <a:defRPr/>
            </a:pPr>
            <a:r>
              <a:rPr lang="de-CH" sz="1939" dirty="0">
                <a:latin typeface="Arial" panose="020B0604020202020204" pitchFamily="34" charset="0"/>
                <a:cs typeface="Arial" panose="020B0604020202020204" pitchFamily="34" charset="0"/>
              </a:rPr>
              <a:t>Einheitskasse (NHI)</a:t>
            </a:r>
          </a:p>
        </p:txBody>
      </p:sp>
      <p:sp>
        <p:nvSpPr>
          <p:cNvPr id="23" name="Rechteck 8">
            <a:extLst>
              <a:ext uri="{FF2B5EF4-FFF2-40B4-BE49-F238E27FC236}">
                <a16:creationId xmlns:a16="http://schemas.microsoft.com/office/drawing/2014/main" id="{0FFDAA34-F037-47A8-8290-C7597D9BE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0508" y="2120413"/>
            <a:ext cx="2703634" cy="9231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tIns="132923"/>
          <a:lstStyle/>
          <a:p>
            <a:pPr algn="ctr" eaLnBrk="0" hangingPunct="0">
              <a:defRPr/>
            </a:pPr>
            <a:r>
              <a:rPr lang="de-CH" sz="1939" dirty="0"/>
              <a:t>Nationale Gesund-heitssysteme (NHS)</a:t>
            </a:r>
          </a:p>
        </p:txBody>
      </p:sp>
      <p:sp>
        <p:nvSpPr>
          <p:cNvPr id="24" name="Ellipse 17">
            <a:extLst>
              <a:ext uri="{FF2B5EF4-FFF2-40B4-BE49-F238E27FC236}">
                <a16:creationId xmlns:a16="http://schemas.microsoft.com/office/drawing/2014/main" id="{A70A9736-1562-40AC-BAC7-43095C96D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04" y="3637086"/>
            <a:ext cx="2071412" cy="1186962"/>
          </a:xfrm>
          <a:prstGeom prst="ellipse">
            <a:avLst/>
          </a:prstGeom>
          <a:solidFill>
            <a:srgbClr val="00B05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de-CH" sz="1662" dirty="0">
                <a:latin typeface="+mj-lt"/>
              </a:rPr>
              <a:t>mehrere/viele</a:t>
            </a:r>
          </a:p>
          <a:p>
            <a:pPr algn="ctr" eaLnBrk="0" hangingPunct="0">
              <a:defRPr/>
            </a:pPr>
            <a:r>
              <a:rPr lang="de-CH" sz="1662" dirty="0">
                <a:latin typeface="+mj-lt"/>
              </a:rPr>
              <a:t>Versicherer</a:t>
            </a:r>
          </a:p>
        </p:txBody>
      </p:sp>
      <p:sp>
        <p:nvSpPr>
          <p:cNvPr id="25" name="Ellipse 18">
            <a:extLst>
              <a:ext uri="{FF2B5EF4-FFF2-40B4-BE49-F238E27FC236}">
                <a16:creationId xmlns:a16="http://schemas.microsoft.com/office/drawing/2014/main" id="{216EB466-E9C5-4778-BFA0-606AA9964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046" y="3637085"/>
            <a:ext cx="1318846" cy="5275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de-CH" sz="1662" dirty="0">
                <a:latin typeface="+mj-lt"/>
              </a:rPr>
              <a:t>national</a:t>
            </a:r>
          </a:p>
        </p:txBody>
      </p:sp>
      <p:sp>
        <p:nvSpPr>
          <p:cNvPr id="26" name="Ellipse 19">
            <a:extLst>
              <a:ext uri="{FF2B5EF4-FFF2-40B4-BE49-F238E27FC236}">
                <a16:creationId xmlns:a16="http://schemas.microsoft.com/office/drawing/2014/main" id="{84065436-4E27-4519-A768-756F73712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815" y="3637085"/>
            <a:ext cx="1450730" cy="5275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de-CH" sz="1662" dirty="0" smtClean="0">
                <a:latin typeface="+mj-lt"/>
              </a:rPr>
              <a:t>regional</a:t>
            </a:r>
            <a:endParaRPr lang="de-CH" sz="1662" dirty="0">
              <a:latin typeface="+mj-lt"/>
            </a:endParaRPr>
          </a:p>
        </p:txBody>
      </p:sp>
      <p:sp>
        <p:nvSpPr>
          <p:cNvPr id="27" name="Ellipse 20">
            <a:extLst>
              <a:ext uri="{FF2B5EF4-FFF2-40B4-BE49-F238E27FC236}">
                <a16:creationId xmlns:a16="http://schemas.microsoft.com/office/drawing/2014/main" id="{1BE53AAA-D2E4-4AEE-94C8-CCDD88CFE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1528" y="3637085"/>
            <a:ext cx="1318846" cy="5275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de-CH" sz="1662" dirty="0">
                <a:latin typeface="+mj-lt"/>
              </a:rPr>
              <a:t>national</a:t>
            </a:r>
          </a:p>
        </p:txBody>
      </p:sp>
      <p:sp>
        <p:nvSpPr>
          <p:cNvPr id="28" name="Ellipse 22">
            <a:extLst>
              <a:ext uri="{FF2B5EF4-FFF2-40B4-BE49-F238E27FC236}">
                <a16:creationId xmlns:a16="http://schemas.microsoft.com/office/drawing/2014/main" id="{AFBE03D0-8BB9-48D0-B8AB-8A77350D1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296" y="3637085"/>
            <a:ext cx="1375995" cy="5275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de-CH" sz="1662" dirty="0">
                <a:latin typeface="+mj-lt"/>
              </a:rPr>
              <a:t>regional</a:t>
            </a:r>
          </a:p>
        </p:txBody>
      </p:sp>
      <p:cxnSp>
        <p:nvCxnSpPr>
          <p:cNvPr id="15373" name="Gerade Verbindung 28">
            <a:extLst>
              <a:ext uri="{FF2B5EF4-FFF2-40B4-BE49-F238E27FC236}">
                <a16:creationId xmlns:a16="http://schemas.microsoft.com/office/drawing/2014/main" id="{D948BCD0-D44C-4613-A2E8-A1BE2D60C1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47367" y="3043605"/>
            <a:ext cx="0" cy="59347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4" name="Gerade Verbindung 31">
            <a:extLst>
              <a:ext uri="{FF2B5EF4-FFF2-40B4-BE49-F238E27FC236}">
                <a16:creationId xmlns:a16="http://schemas.microsoft.com/office/drawing/2014/main" id="{1ADE73ED-1519-49F8-ABD2-A9380DF10BDE}"/>
              </a:ext>
            </a:extLst>
          </p:cNvPr>
          <p:cNvCxnSpPr>
            <a:cxnSpLocks noChangeShapeType="1"/>
            <a:endCxn id="25" idx="0"/>
          </p:cNvCxnSpPr>
          <p:nvPr/>
        </p:nvCxnSpPr>
        <p:spPr bwMode="auto">
          <a:xfrm rot="5400000">
            <a:off x="3627561" y="2994514"/>
            <a:ext cx="593480" cy="6916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5" name="Gerade Verbindung 33">
            <a:extLst>
              <a:ext uri="{FF2B5EF4-FFF2-40B4-BE49-F238E27FC236}">
                <a16:creationId xmlns:a16="http://schemas.microsoft.com/office/drawing/2014/main" id="{54A214C0-9E34-46BA-B368-869FA743E871}"/>
              </a:ext>
            </a:extLst>
          </p:cNvPr>
          <p:cNvCxnSpPr>
            <a:cxnSpLocks noChangeShapeType="1"/>
            <a:endCxn id="26" idx="0"/>
          </p:cNvCxnSpPr>
          <p:nvPr/>
        </p:nvCxnSpPr>
        <p:spPr bwMode="auto">
          <a:xfrm>
            <a:off x="4249111" y="3043605"/>
            <a:ext cx="759069" cy="59348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6" name="Gerade Verbindung 35">
            <a:extLst>
              <a:ext uri="{FF2B5EF4-FFF2-40B4-BE49-F238E27FC236}">
                <a16:creationId xmlns:a16="http://schemas.microsoft.com/office/drawing/2014/main" id="{F9E7E326-AF54-44E5-B6F6-0568A1FC204B}"/>
              </a:ext>
            </a:extLst>
          </p:cNvPr>
          <p:cNvCxnSpPr>
            <a:cxnSpLocks noChangeShapeType="1"/>
            <a:stCxn id="23" idx="2"/>
            <a:endCxn id="27" idx="0"/>
          </p:cNvCxnSpPr>
          <p:nvPr/>
        </p:nvCxnSpPr>
        <p:spPr bwMode="auto">
          <a:xfrm flipH="1">
            <a:off x="6500951" y="3043604"/>
            <a:ext cx="671374" cy="59348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7" name="Gerade Verbindung 37">
            <a:extLst>
              <a:ext uri="{FF2B5EF4-FFF2-40B4-BE49-F238E27FC236}">
                <a16:creationId xmlns:a16="http://schemas.microsoft.com/office/drawing/2014/main" id="{92A296A3-34F5-4474-8AA2-A7F498FF1835}"/>
              </a:ext>
            </a:extLst>
          </p:cNvPr>
          <p:cNvCxnSpPr>
            <a:cxnSpLocks noChangeShapeType="1"/>
            <a:stCxn id="23" idx="2"/>
            <a:endCxn id="28" idx="0"/>
          </p:cNvCxnSpPr>
          <p:nvPr/>
        </p:nvCxnSpPr>
        <p:spPr bwMode="auto">
          <a:xfrm>
            <a:off x="7172325" y="3043604"/>
            <a:ext cx="720969" cy="59348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Rechteck 38">
            <a:extLst>
              <a:ext uri="{FF2B5EF4-FFF2-40B4-BE49-F238E27FC236}">
                <a16:creationId xmlns:a16="http://schemas.microsoft.com/office/drawing/2014/main" id="{8D37BFD5-56E8-4F90-9854-3732A0DC4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719" y="5090724"/>
            <a:ext cx="4747846" cy="659423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de-CH" sz="1939" dirty="0">
                <a:latin typeface="+mj-lt"/>
              </a:rPr>
              <a:t>Private und </a:t>
            </a:r>
          </a:p>
          <a:p>
            <a:pPr algn="ctr" eaLnBrk="0" hangingPunct="0">
              <a:defRPr/>
            </a:pPr>
            <a:r>
              <a:rPr lang="de-CH" sz="1939" dirty="0">
                <a:latin typeface="+mj-lt"/>
              </a:rPr>
              <a:t>öffentliche Anbieter</a:t>
            </a:r>
          </a:p>
        </p:txBody>
      </p:sp>
      <p:sp>
        <p:nvSpPr>
          <p:cNvPr id="35" name="Rechteck 39">
            <a:extLst>
              <a:ext uri="{FF2B5EF4-FFF2-40B4-BE49-F238E27FC236}">
                <a16:creationId xmlns:a16="http://schemas.microsoft.com/office/drawing/2014/main" id="{6B23D88B-9F81-4553-BF37-030BC40CD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3297" y="5090724"/>
            <a:ext cx="2242038" cy="6594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de-CH" sz="1939" dirty="0">
                <a:latin typeface="+mj-lt"/>
              </a:rPr>
              <a:t>Nur öffentliche Anbieter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285720" y="6429396"/>
            <a:ext cx="4009292" cy="311150"/>
          </a:xfrm>
        </p:spPr>
        <p:txBody>
          <a:bodyPr/>
          <a:lstStyle/>
          <a:p>
            <a:r>
              <a:rPr lang="de-CH" dirty="0" smtClean="0"/>
              <a:t>24.01.2017</a:t>
            </a:r>
            <a:r>
              <a:rPr lang="de-CH" dirty="0"/>
              <a:t>, Seite </a:t>
            </a:r>
            <a:fld id="{F94137F3-652A-4938-A6DD-B6F21E6E99E4}" type="slidenum">
              <a:rPr lang="de-CH"/>
              <a:pPr/>
              <a:t>36</a:t>
            </a:fld>
            <a:endParaRPr lang="de-CH" dirty="0"/>
          </a:p>
          <a:p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993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0477"/>
            <a:ext cx="4009292" cy="700087"/>
          </a:xfrm>
        </p:spPr>
        <p:txBody>
          <a:bodyPr/>
          <a:lstStyle/>
          <a:p>
            <a:r>
              <a:rPr lang="de-CH" dirty="0" smtClean="0"/>
              <a:t>Gesundheitssysteme - Finanzierung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smtClean="0"/>
              <a:t>24.01.2017</a:t>
            </a:r>
            <a:r>
              <a:rPr lang="de-CH" dirty="0"/>
              <a:t>, </a:t>
            </a:r>
            <a:r>
              <a:rPr lang="de-CH" dirty="0" smtClean="0"/>
              <a:t>Seite </a:t>
            </a:r>
            <a:fld id="{F94137F3-652A-4938-A6DD-B6F21E6E99E4}" type="slidenum">
              <a:rPr lang="de-CH" smtClean="0"/>
              <a:pPr/>
              <a:t>37</a:t>
            </a:fld>
            <a:endParaRPr lang="de-CH" dirty="0" smtClean="0"/>
          </a:p>
          <a:p>
            <a:endParaRPr lang="de-CH" dirty="0"/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8152"/>
          <a:stretch/>
        </p:blipFill>
        <p:spPr bwMode="auto">
          <a:xfrm>
            <a:off x="971600" y="764704"/>
            <a:ext cx="7488832" cy="512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 rot="300000">
            <a:off x="114935" y="5955874"/>
            <a:ext cx="6233763" cy="442674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Den „richtigen“ Finanzierungsmix gibt es nicht.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865664" y="2062410"/>
            <a:ext cx="1141618" cy="3577433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900" dirty="0">
              <a:ea typeface="ＭＳ Ｐゴシック" pitchFamily="-109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6876" y="5878605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i="1" dirty="0" smtClean="0"/>
              <a:t>Quelle: KOF 2016</a:t>
            </a:r>
            <a:endParaRPr lang="de-CH" sz="1200" i="1" dirty="0"/>
          </a:p>
        </p:txBody>
      </p:sp>
    </p:spTree>
    <p:extLst>
      <p:ext uri="{BB962C8B-B14F-4D97-AF65-F5344CB8AC3E}">
        <p14:creationId xmlns:p14="http://schemas.microsoft.com/office/powerpoint/2010/main" val="59658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3025"/>
            <a:ext cx="4009292" cy="700087"/>
          </a:xfrm>
        </p:spPr>
        <p:txBody>
          <a:bodyPr/>
          <a:lstStyle/>
          <a:p>
            <a:r>
              <a:rPr lang="de-CH" dirty="0" smtClean="0"/>
              <a:t>Staatliche Planung und Wettbewerb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smtClean="0"/>
              <a:t>24.01.2017</a:t>
            </a:r>
            <a:r>
              <a:rPr lang="de-CH" dirty="0"/>
              <a:t>, Seite </a:t>
            </a:r>
            <a:fld id="{F94137F3-652A-4938-A6DD-B6F21E6E99E4}" type="slidenum">
              <a:rPr lang="de-CH"/>
              <a:pPr/>
              <a:t>38</a:t>
            </a:fld>
            <a:endParaRPr lang="de-CH" dirty="0"/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3076" name="Picture 4" descr="http://www.f1online.de/premid/006044000/6044397.jpg"/>
          <p:cNvPicPr>
            <a:picLocks noChangeAspect="1" noChangeArrowheads="1"/>
          </p:cNvPicPr>
          <p:nvPr/>
        </p:nvPicPr>
        <p:blipFill>
          <a:blip r:embed="rId2" cstate="print"/>
          <a:srcRect t="24919" b="15534"/>
          <a:stretch>
            <a:fillRect/>
          </a:stretch>
        </p:blipFill>
        <p:spPr bwMode="auto">
          <a:xfrm>
            <a:off x="1416308" y="836712"/>
            <a:ext cx="6248079" cy="294233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370" y="3406140"/>
            <a:ext cx="4288622" cy="2088232"/>
          </a:xfrm>
        </p:spPr>
        <p:txBody>
          <a:bodyPr/>
          <a:lstStyle/>
          <a:p>
            <a:pPr>
              <a:buNone/>
            </a:pPr>
            <a:r>
              <a:rPr lang="de-CH" dirty="0" smtClean="0"/>
              <a:t>Art. 39</a:t>
            </a:r>
            <a:r>
              <a:rPr lang="de-CH" baseline="30000" dirty="0" smtClean="0"/>
              <a:t>2ter </a:t>
            </a:r>
          </a:p>
          <a:p>
            <a:pPr>
              <a:buNone/>
            </a:pPr>
            <a:r>
              <a:rPr lang="de-CH" dirty="0" smtClean="0"/>
              <a:t>Der Bundesrat erlässt</a:t>
            </a:r>
          </a:p>
          <a:p>
            <a:pPr>
              <a:spcBef>
                <a:spcPts val="0"/>
              </a:spcBef>
              <a:buNone/>
            </a:pPr>
            <a:r>
              <a:rPr lang="de-CH" dirty="0" smtClean="0"/>
              <a:t>einheitliche Planungskriterien</a:t>
            </a:r>
            <a:endParaRPr lang="de-CH" b="0" dirty="0" smtClean="0"/>
          </a:p>
          <a:p>
            <a:pPr>
              <a:spcBef>
                <a:spcPts val="0"/>
              </a:spcBef>
              <a:buNone/>
            </a:pPr>
            <a:r>
              <a:rPr lang="de-CH" b="0" dirty="0" smtClean="0"/>
              <a:t>auf der Grundlage von Qualität </a:t>
            </a:r>
          </a:p>
          <a:p>
            <a:pPr>
              <a:spcBef>
                <a:spcPts val="0"/>
              </a:spcBef>
              <a:buNone/>
            </a:pPr>
            <a:r>
              <a:rPr lang="de-CH" b="0" dirty="0" smtClean="0"/>
              <a:t>und Wirtschaftlichkeit. Er hört </a:t>
            </a:r>
          </a:p>
          <a:p>
            <a:pPr>
              <a:spcBef>
                <a:spcPts val="0"/>
              </a:spcBef>
              <a:buNone/>
            </a:pPr>
            <a:r>
              <a:rPr lang="de-CH" b="0" dirty="0" smtClean="0"/>
              <a:t>zuvor die Kantone, die </a:t>
            </a:r>
          </a:p>
          <a:p>
            <a:pPr>
              <a:spcBef>
                <a:spcPts val="0"/>
              </a:spcBef>
              <a:buNone/>
            </a:pPr>
            <a:r>
              <a:rPr lang="de-CH" b="0" dirty="0" smtClean="0"/>
              <a:t>Leistungserbringer und die </a:t>
            </a:r>
          </a:p>
          <a:p>
            <a:pPr>
              <a:spcBef>
                <a:spcPts val="0"/>
              </a:spcBef>
              <a:buNone/>
            </a:pPr>
            <a:r>
              <a:rPr lang="de-CH" b="0" dirty="0" smtClean="0"/>
              <a:t>Versicherer an.</a:t>
            </a:r>
            <a:r>
              <a:rPr lang="de-CH" b="0" baseline="30000" dirty="0" smtClean="0"/>
              <a:t>87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716016" y="3406140"/>
            <a:ext cx="41322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Art. </a:t>
            </a:r>
            <a:r>
              <a:rPr lang="de-CH" sz="2000" b="1" kern="0" dirty="0" smtClean="0">
                <a:latin typeface="+mn-lt"/>
                <a:ea typeface="+mn-ea"/>
              </a:rPr>
              <a:t>4</a:t>
            </a: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  <a:r>
              <a:rPr kumimoji="0" lang="de-CH" sz="20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105</a:t>
            </a:r>
            <a:endParaRPr kumimoji="0" lang="de-CH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r"/>
            <a:r>
              <a:rPr lang="de-CH" sz="2000" dirty="0" smtClean="0"/>
              <a:t>… Die </a:t>
            </a:r>
            <a:r>
              <a:rPr lang="de-CH" sz="2000" b="1" dirty="0" smtClean="0"/>
              <a:t>Spitaltarife orientieren</a:t>
            </a:r>
          </a:p>
          <a:p>
            <a:pPr algn="r"/>
            <a:r>
              <a:rPr lang="de-CH" sz="2000" b="1" dirty="0" smtClean="0"/>
              <a:t>sich an der Entschädigung jener Spitäler</a:t>
            </a:r>
            <a:r>
              <a:rPr lang="de-CH" sz="2000" dirty="0" smtClean="0"/>
              <a:t>, welche die tarifierte obligatorisch versicherte </a:t>
            </a:r>
            <a:r>
              <a:rPr lang="de-CH" sz="2000" b="1" dirty="0" smtClean="0"/>
              <a:t>Leistung in der notwendigen Qualität effizient und günstig erbringen</a:t>
            </a:r>
            <a:r>
              <a:rPr lang="de-CH" sz="2000" dirty="0" smtClean="0"/>
              <a:t>.</a:t>
            </a:r>
            <a:endParaRPr kumimoji="0" lang="de-CH" sz="20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 rot="-300000">
            <a:off x="2231296" y="5833131"/>
            <a:ext cx="4556897" cy="783193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Gutschweizerische Kompromisse sind herausfordernd.</a:t>
            </a:r>
          </a:p>
        </p:txBody>
      </p:sp>
    </p:spTree>
    <p:extLst>
      <p:ext uri="{BB962C8B-B14F-4D97-AF65-F5344CB8AC3E}">
        <p14:creationId xmlns:p14="http://schemas.microsoft.com/office/powerpoint/2010/main" val="425913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8657" t="35235" r="6294" b="7919"/>
          <a:stretch/>
        </p:blipFill>
        <p:spPr>
          <a:xfrm>
            <a:off x="179512" y="1251758"/>
            <a:ext cx="8784976" cy="4697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39</a:t>
            </a:fld>
            <a:endParaRPr lang="de-CH" dirty="0" smtClean="0"/>
          </a:p>
          <a:p>
            <a:endParaRPr lang="de-CH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20272" y="5946494"/>
            <a:ext cx="1906508" cy="231856"/>
          </a:xfrm>
          <a:solidFill>
            <a:schemeClr val="bg1"/>
          </a:solidFill>
        </p:spPr>
        <p:txBody>
          <a:bodyPr/>
          <a:lstStyle/>
          <a:p>
            <a:pPr marL="0" indent="0" algn="r">
              <a:buNone/>
            </a:pPr>
            <a:r>
              <a:rPr lang="de-CH" sz="1200" b="0" i="1" dirty="0" smtClean="0"/>
              <a:t>Quelle: Helsana 2018</a:t>
            </a:r>
            <a:endParaRPr lang="en-US" sz="1200" b="0" i="1" dirty="0"/>
          </a:p>
        </p:txBody>
      </p:sp>
      <p:sp>
        <p:nvSpPr>
          <p:cNvPr id="8" name="Rounded Rectangle 7"/>
          <p:cNvSpPr/>
          <p:nvPr/>
        </p:nvSpPr>
        <p:spPr>
          <a:xfrm rot="300000">
            <a:off x="4414801" y="2438473"/>
            <a:ext cx="4350139" cy="1464231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Überschuss aus den Modellen mit Rabatt (4.6 Mia.) finanziert Unterdeckung des Standardmodells (-3.1 Mia.).</a:t>
            </a:r>
          </a:p>
        </p:txBody>
      </p:sp>
    </p:spTree>
    <p:extLst>
      <p:ext uri="{BB962C8B-B14F-4D97-AF65-F5344CB8AC3E}">
        <p14:creationId xmlns:p14="http://schemas.microsoft.com/office/powerpoint/2010/main" val="320062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9904"/>
            <a:ext cx="4009292" cy="700087"/>
          </a:xfrm>
        </p:spPr>
        <p:txBody>
          <a:bodyPr/>
          <a:lstStyle/>
          <a:p>
            <a:r>
              <a:rPr lang="de-CH" dirty="0" smtClean="0"/>
              <a:t>Lebenserwartung / Gesundheitsausgaben</a:t>
            </a:r>
            <a:endParaRPr lang="en-US" dirty="0"/>
          </a:p>
        </p:txBody>
      </p:sp>
      <p:pic>
        <p:nvPicPr>
          <p:cNvPr id="242690" name="Picture 2" descr="Résultat de recherche d'images pour &quot;life expectancy vs health care spending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" t="5228" b="17959"/>
          <a:stretch/>
        </p:blipFill>
        <p:spPr bwMode="auto">
          <a:xfrm>
            <a:off x="79223" y="1072481"/>
            <a:ext cx="7615314" cy="484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 rot="-300000">
            <a:off x="2422281" y="3578405"/>
            <a:ext cx="4609023" cy="442674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Korrelation, nicht Ursache-Wirkung.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247" y="5877272"/>
            <a:ext cx="1695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i="1" dirty="0" smtClean="0"/>
              <a:t>Quelle: OECD 2013</a:t>
            </a:r>
            <a:endParaRPr lang="de-CH" sz="1200" i="1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145971" y="1177898"/>
            <a:ext cx="648072" cy="639124"/>
          </a:xfrm>
          <a:prstGeom prst="ellipse">
            <a:avLst/>
          </a:prstGeom>
          <a:noFill/>
          <a:ln w="38100">
            <a:solidFill>
              <a:srgbClr val="66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900" dirty="0">
              <a:ea typeface="ＭＳ Ｐゴシック" pitchFamily="-109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674" y="764704"/>
            <a:ext cx="2819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 smtClean="0"/>
              <a:t>Lebenserwartung in Jahren</a:t>
            </a:r>
            <a:endParaRPr lang="de-CH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94539" y="4743998"/>
            <a:ext cx="14516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 smtClean="0"/>
              <a:t>Jährliche Gesundheits-ausgaben in US-Dollar pro Kopf und Jahr</a:t>
            </a:r>
            <a:endParaRPr lang="de-CH" sz="1400" b="1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85720" y="6429396"/>
            <a:ext cx="4009292" cy="311150"/>
          </a:xfrm>
        </p:spPr>
        <p:txBody>
          <a:bodyPr/>
          <a:lstStyle/>
          <a:p>
            <a:fld id="{D4A0CE9C-A259-4E05-8E08-EC8A732DACAF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/>
              <a:pPr/>
              <a:t>4</a:t>
            </a:fld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3496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2022"/>
            <a:ext cx="4009292" cy="700087"/>
          </a:xfrm>
        </p:spPr>
        <p:txBody>
          <a:bodyPr/>
          <a:lstStyle/>
          <a:p>
            <a:r>
              <a:rPr lang="de-CH" dirty="0" smtClean="0"/>
              <a:t>WZW und AVM stärken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836712"/>
            <a:ext cx="8581292" cy="4762500"/>
          </a:xfrm>
        </p:spPr>
        <p:txBody>
          <a:bodyPr/>
          <a:lstStyle/>
          <a:p>
            <a:r>
              <a:rPr lang="en-US" dirty="0" smtClean="0"/>
              <a:t>WZW</a:t>
            </a:r>
            <a:r>
              <a:rPr lang="en-US" b="0" dirty="0" smtClean="0"/>
              <a:t> auf </a:t>
            </a:r>
            <a:r>
              <a:rPr lang="en-US" b="0" dirty="0" smtClean="0"/>
              <a:t>Verordnungsstufe</a:t>
            </a:r>
            <a:r>
              <a:rPr lang="en-US" b="0" dirty="0" smtClean="0"/>
              <a:t> so </a:t>
            </a:r>
            <a:r>
              <a:rPr lang="en-US" b="0" dirty="0" smtClean="0"/>
              <a:t>operationalisieren</a:t>
            </a:r>
            <a:r>
              <a:rPr lang="en-US" b="0" dirty="0" smtClean="0"/>
              <a:t>, </a:t>
            </a:r>
            <a:r>
              <a:rPr lang="en-US" b="0" dirty="0" smtClean="0"/>
              <a:t>dass</a:t>
            </a:r>
            <a:r>
              <a:rPr lang="en-US" b="0" dirty="0" smtClean="0"/>
              <a:t> </a:t>
            </a:r>
            <a:r>
              <a:rPr lang="en-US" dirty="0" smtClean="0"/>
              <a:t>die </a:t>
            </a:r>
            <a:r>
              <a:rPr lang="en-US" dirty="0" smtClean="0"/>
              <a:t>Kassen</a:t>
            </a:r>
            <a:r>
              <a:rPr lang="en-US" dirty="0" smtClean="0"/>
              <a:t> </a:t>
            </a:r>
            <a:r>
              <a:rPr lang="en-US" dirty="0" smtClean="0"/>
              <a:t>nur</a:t>
            </a:r>
            <a:r>
              <a:rPr lang="en-US" dirty="0" smtClean="0"/>
              <a:t> </a:t>
            </a:r>
            <a:r>
              <a:rPr lang="en-US" dirty="0" smtClean="0"/>
              <a:t>noch</a:t>
            </a:r>
            <a:r>
              <a:rPr lang="en-US" dirty="0" smtClean="0"/>
              <a:t> </a:t>
            </a:r>
            <a:r>
              <a:rPr lang="en-US" dirty="0" smtClean="0"/>
              <a:t>wirksame</a:t>
            </a:r>
            <a:r>
              <a:rPr lang="en-US" dirty="0" smtClean="0"/>
              <a:t>, </a:t>
            </a:r>
            <a:r>
              <a:rPr lang="en-US" dirty="0" smtClean="0"/>
              <a:t>zweckmässige</a:t>
            </a:r>
            <a:r>
              <a:rPr lang="en-US" dirty="0" smtClean="0"/>
              <a:t> und </a:t>
            </a:r>
            <a:r>
              <a:rPr lang="en-US" dirty="0" smtClean="0"/>
              <a:t>wirtschaftliche</a:t>
            </a:r>
            <a:r>
              <a:rPr lang="en-US" dirty="0" smtClean="0"/>
              <a:t> </a:t>
            </a:r>
            <a:r>
              <a:rPr lang="en-US" dirty="0" smtClean="0"/>
              <a:t>Medizin</a:t>
            </a:r>
            <a:r>
              <a:rPr lang="en-US" dirty="0" smtClean="0"/>
              <a:t> </a:t>
            </a:r>
            <a:r>
              <a:rPr lang="en-US" dirty="0" smtClean="0"/>
              <a:t>zu</a:t>
            </a:r>
            <a:r>
              <a:rPr lang="en-US" dirty="0" smtClean="0"/>
              <a:t> </a:t>
            </a:r>
            <a:r>
              <a:rPr lang="en-US" dirty="0" smtClean="0"/>
              <a:t>Lasten</a:t>
            </a:r>
            <a:r>
              <a:rPr lang="en-US" dirty="0" smtClean="0"/>
              <a:t> der </a:t>
            </a:r>
            <a:r>
              <a:rPr lang="en-US" dirty="0" smtClean="0"/>
              <a:t>Grundversicherung</a:t>
            </a:r>
            <a:r>
              <a:rPr lang="en-US" dirty="0" smtClean="0"/>
              <a:t> </a:t>
            </a:r>
            <a:r>
              <a:rPr lang="en-US" dirty="0" smtClean="0"/>
              <a:t>vergüten</a:t>
            </a:r>
            <a:r>
              <a:rPr lang="en-US" b="0" dirty="0" smtClean="0"/>
              <a:t>, </a:t>
            </a:r>
            <a:r>
              <a:rPr lang="en-US" dirty="0" smtClean="0"/>
              <a:t>egal</a:t>
            </a:r>
            <a:r>
              <a:rPr lang="en-US" dirty="0" smtClean="0"/>
              <a:t> </a:t>
            </a:r>
            <a:r>
              <a:rPr lang="en-US" dirty="0" smtClean="0"/>
              <a:t>wie</a:t>
            </a:r>
            <a:r>
              <a:rPr lang="en-US" dirty="0" smtClean="0"/>
              <a:t> </a:t>
            </a:r>
            <a:r>
              <a:rPr lang="en-US" dirty="0" smtClean="0"/>
              <a:t>viele</a:t>
            </a:r>
            <a:r>
              <a:rPr lang="en-US" dirty="0" smtClean="0"/>
              <a:t> </a:t>
            </a:r>
            <a:r>
              <a:rPr lang="en-US" dirty="0" smtClean="0"/>
              <a:t>Leistungserbringer</a:t>
            </a:r>
            <a:r>
              <a:rPr lang="en-US" dirty="0" smtClean="0"/>
              <a:t> die </a:t>
            </a:r>
            <a:r>
              <a:rPr lang="en-US" dirty="0" smtClean="0"/>
              <a:t>Kantone</a:t>
            </a:r>
            <a:r>
              <a:rPr lang="en-US" dirty="0" smtClean="0"/>
              <a:t> </a:t>
            </a:r>
            <a:r>
              <a:rPr lang="en-US" dirty="0" smtClean="0"/>
              <a:t>zulassen</a:t>
            </a:r>
            <a:r>
              <a:rPr lang="en-US" b="0" dirty="0" smtClean="0"/>
              <a:t>.</a:t>
            </a:r>
            <a:endParaRPr lang="en-US" b="0" dirty="0" smtClean="0"/>
          </a:p>
          <a:p>
            <a:r>
              <a:rPr lang="de-CH" b="0" dirty="0" smtClean="0"/>
              <a:t>Wer für </a:t>
            </a:r>
            <a:r>
              <a:rPr lang="de-CH" b="0" dirty="0" smtClean="0"/>
              <a:t>das mit seinen Prämien bezahlte </a:t>
            </a:r>
            <a:r>
              <a:rPr lang="de-CH" b="0" dirty="0" smtClean="0"/>
              <a:t>OKP-Kostenwachstum eine </a:t>
            </a:r>
            <a:r>
              <a:rPr lang="de-CH" dirty="0" smtClean="0"/>
              <a:t>Kostenbremse</a:t>
            </a:r>
            <a:r>
              <a:rPr lang="de-CH" b="0" dirty="0" smtClean="0"/>
              <a:t> will</a:t>
            </a:r>
            <a:r>
              <a:rPr lang="de-CH" b="0" dirty="0" smtClean="0"/>
              <a:t>, soll ein </a:t>
            </a:r>
            <a:r>
              <a:rPr lang="de-CH" dirty="0" smtClean="0"/>
              <a:t>AVM mit Capitation wählen und wesentliche tiefere Prämien</a:t>
            </a:r>
            <a:r>
              <a:rPr lang="de-CH" b="0" dirty="0" smtClean="0"/>
              <a:t> bezahlen als diejenigen, die </a:t>
            </a:r>
            <a:r>
              <a:rPr lang="de-CH" dirty="0" smtClean="0"/>
              <a:t>mit Bagatellen direkt in den Spitalnotfall</a:t>
            </a:r>
            <a:r>
              <a:rPr lang="de-CH" b="0" dirty="0" smtClean="0"/>
              <a:t> oder </a:t>
            </a:r>
            <a:r>
              <a:rPr lang="de-CH" dirty="0" smtClean="0"/>
              <a:t>mit </a:t>
            </a:r>
            <a:r>
              <a:rPr lang="de-CH" dirty="0" smtClean="0"/>
              <a:t>Beschwerden </a:t>
            </a:r>
            <a:r>
              <a:rPr lang="de-CH" dirty="0" smtClean="0"/>
              <a:t>zu mehreren Spezialätzten</a:t>
            </a:r>
            <a:r>
              <a:rPr lang="de-CH" b="0" dirty="0" smtClean="0"/>
              <a:t> dürfen, bis sie die gewünschte Diagnose bekommen</a:t>
            </a:r>
            <a:r>
              <a:rPr lang="de-CH" b="0" dirty="0" smtClean="0"/>
              <a:t>. Die </a:t>
            </a:r>
            <a:r>
              <a:rPr lang="de-CH" dirty="0" smtClean="0"/>
              <a:t>Krankenversicherer brauchen bloss mehr Spielraum bei der Prämienkalkulation</a:t>
            </a:r>
            <a:r>
              <a:rPr lang="de-CH" b="0" dirty="0" smtClean="0"/>
              <a:t> für Versicherte mit und ohne Kostenbremse.</a:t>
            </a:r>
          </a:p>
          <a:p>
            <a:r>
              <a:rPr lang="de-CH" dirty="0" smtClean="0"/>
              <a:t>Indikationsqualität verbindlich in den Tarifverträgen</a:t>
            </a:r>
            <a:r>
              <a:rPr lang="de-CH" b="0" dirty="0" smtClean="0"/>
              <a:t>: Jeder Arzt muss </a:t>
            </a:r>
            <a:r>
              <a:rPr lang="de-CH" dirty="0" smtClean="0"/>
              <a:t>80% der Leistungen nach den Richtlinien seiner Fachgesellschaft</a:t>
            </a:r>
            <a:r>
              <a:rPr lang="de-CH" b="0" dirty="0" smtClean="0"/>
              <a:t> erbringen, </a:t>
            </a:r>
            <a:r>
              <a:rPr lang="de-CH" dirty="0" smtClean="0"/>
              <a:t>20% medizinisch begründete Ausnahmen</a:t>
            </a:r>
            <a:r>
              <a:rPr lang="de-CH" b="0" dirty="0" smtClean="0"/>
              <a:t>.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29.10.2018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40</a:t>
            </a:fld>
            <a:endParaRPr lang="de-CH" dirty="0" smtClean="0"/>
          </a:p>
          <a:p>
            <a:endParaRPr lang="de-CH" dirty="0"/>
          </a:p>
        </p:txBody>
      </p:sp>
      <p:sp>
        <p:nvSpPr>
          <p:cNvPr id="5" name="Rounded Rectangle 4"/>
          <p:cNvSpPr/>
          <p:nvPr/>
        </p:nvSpPr>
        <p:spPr>
          <a:xfrm rot="-300000">
            <a:off x="2161511" y="5736138"/>
            <a:ext cx="6781750" cy="783193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Wer eine Grundversicherung mit Globalbudget will, kann sie jetzt schon als AVM mit Capitation haben.</a:t>
            </a:r>
          </a:p>
        </p:txBody>
      </p:sp>
    </p:spTree>
    <p:extLst>
      <p:ext uri="{BB962C8B-B14F-4D97-AF65-F5344CB8AC3E}">
        <p14:creationId xmlns:p14="http://schemas.microsoft.com/office/powerpoint/2010/main" val="90350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2070"/>
            <a:ext cx="4248472" cy="700087"/>
          </a:xfrm>
        </p:spPr>
        <p:txBody>
          <a:bodyPr/>
          <a:lstStyle/>
          <a:p>
            <a:r>
              <a:rPr lang="de-CH" dirty="0" smtClean="0"/>
              <a:t>Individuelle Prämienverbilligungen IPV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smtClean="0"/>
              <a:t>24.01.2017</a:t>
            </a:r>
            <a:r>
              <a:rPr lang="de-CH" dirty="0"/>
              <a:t>, </a:t>
            </a:r>
            <a:r>
              <a:rPr lang="de-CH" dirty="0" smtClean="0"/>
              <a:t>Seite </a:t>
            </a:r>
            <a:fld id="{F94137F3-652A-4938-A6DD-B6F21E6E99E4}" type="slidenum">
              <a:rPr lang="de-CH" smtClean="0"/>
              <a:pPr/>
              <a:t>41</a:t>
            </a:fld>
            <a:endParaRPr lang="de-CH" dirty="0" smtClean="0"/>
          </a:p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1" r="5932" b="29000"/>
          <a:stretch/>
        </p:blipFill>
        <p:spPr>
          <a:xfrm>
            <a:off x="1196" y="1124744"/>
            <a:ext cx="4570804" cy="3712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" t="35301" r="3407" b="23750"/>
          <a:stretch/>
        </p:blipFill>
        <p:spPr>
          <a:xfrm>
            <a:off x="4653913" y="1268760"/>
            <a:ext cx="4490087" cy="3502268"/>
          </a:xfrm>
          <a:prstGeom prst="rect">
            <a:avLst/>
          </a:prstGeom>
        </p:spPr>
      </p:pic>
      <p:sp>
        <p:nvSpPr>
          <p:cNvPr id="7" name="Textfeld 103"/>
          <p:cNvSpPr txBox="1"/>
          <p:nvPr/>
        </p:nvSpPr>
        <p:spPr>
          <a:xfrm>
            <a:off x="7164288" y="5589240"/>
            <a:ext cx="1737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i="1" dirty="0" smtClean="0"/>
              <a:t>Quelle: BAG / BFS / 20 Minuten, 29.12.16</a:t>
            </a:r>
            <a:endParaRPr lang="de-CH" sz="1200" dirty="0"/>
          </a:p>
        </p:txBody>
      </p:sp>
      <p:sp>
        <p:nvSpPr>
          <p:cNvPr id="8" name="Rounded Rectangle 7"/>
          <p:cNvSpPr/>
          <p:nvPr/>
        </p:nvSpPr>
        <p:spPr>
          <a:xfrm rot="300000">
            <a:off x="431664" y="4990845"/>
            <a:ext cx="6748426" cy="1464231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IPV steigen weniger stark als die Prämien</a:t>
            </a:r>
          </a:p>
          <a:p>
            <a:pPr algn="ctr">
              <a:buNone/>
            </a:pPr>
            <a:r>
              <a:rPr lang="de-CH" sz="2000" b="1" dirty="0" smtClean="0"/>
              <a:t>Der Bund folgt mit IPV dem Prämienanstieg, </a:t>
            </a:r>
          </a:p>
          <a:p>
            <a:pPr algn="ctr">
              <a:buNone/>
            </a:pPr>
            <a:r>
              <a:rPr lang="de-CH" sz="2000" b="1" dirty="0" smtClean="0"/>
              <a:t>die Kantone (insbes. </a:t>
            </a:r>
            <a:r>
              <a:rPr lang="de-CH" sz="2000" b="1" dirty="0" smtClean="0"/>
              <a:t>Deutschschweiz</a:t>
            </a:r>
            <a:r>
              <a:rPr lang="de-CH" sz="2000" b="1" dirty="0" smtClean="0"/>
              <a:t>) nicht</a:t>
            </a:r>
            <a:r>
              <a:rPr lang="de-CH" sz="2000" b="1" dirty="0" smtClean="0"/>
              <a:t>.</a:t>
            </a:r>
          </a:p>
          <a:p>
            <a:pPr algn="ctr">
              <a:buNone/>
            </a:pPr>
            <a:r>
              <a:rPr lang="de-CH" sz="2000" b="1" dirty="0" smtClean="0"/>
              <a:t>Nicht weniger IPV, aber weniger mit der Giesskanne!</a:t>
            </a:r>
            <a:endParaRPr lang="de-CH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23930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smtClean="0"/>
              <a:t>24.01.2017</a:t>
            </a:r>
            <a:r>
              <a:rPr lang="de-CH" dirty="0"/>
              <a:t>, Seite </a:t>
            </a:r>
            <a:fld id="{F94137F3-652A-4938-A6DD-B6F21E6E99E4}" type="slidenum">
              <a:rPr lang="de-CH"/>
              <a:pPr/>
              <a:t>42</a:t>
            </a:fld>
            <a:endParaRPr lang="de-CH" dirty="0"/>
          </a:p>
          <a:p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3025"/>
            <a:ext cx="4009292" cy="700087"/>
          </a:xfrm>
        </p:spPr>
        <p:txBody>
          <a:bodyPr/>
          <a:lstStyle/>
          <a:p>
            <a:r>
              <a:rPr lang="de-CH" dirty="0" smtClean="0"/>
              <a:t>Spitalvergleich Comparis 2015</a:t>
            </a:r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885" t="18993" r="20468" b="7180"/>
          <a:stretch/>
        </p:blipFill>
        <p:spPr>
          <a:xfrm>
            <a:off x="304478" y="799045"/>
            <a:ext cx="6637359" cy="539622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-300000">
            <a:off x="4814326" y="4529983"/>
            <a:ext cx="4114530" cy="112371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Der Spitalprotektionismus </a:t>
            </a:r>
            <a:r>
              <a:rPr lang="de-CH" sz="2000" b="1" dirty="0"/>
              <a:t>b</a:t>
            </a:r>
            <a:r>
              <a:rPr lang="de-CH" sz="2000" b="1" dirty="0" smtClean="0"/>
              <a:t>edroht Effizienz und </a:t>
            </a:r>
            <a:r>
              <a:rPr lang="de-CH" sz="2000" b="1" dirty="0" smtClean="0"/>
              <a:t>Qualität.</a:t>
            </a:r>
          </a:p>
          <a:p>
            <a:pPr algn="ctr">
              <a:buNone/>
            </a:pPr>
            <a:r>
              <a:rPr lang="de-CH" sz="2000" b="1" dirty="0" smtClean="0"/>
              <a:t>BE verdient Lob!</a:t>
            </a:r>
            <a:endParaRPr lang="de-CH" sz="2000" b="1" dirty="0" smtClean="0"/>
          </a:p>
        </p:txBody>
      </p:sp>
      <p:sp>
        <p:nvSpPr>
          <p:cNvPr id="7" name="Textfeld 3"/>
          <p:cNvSpPr txBox="1"/>
          <p:nvPr/>
        </p:nvSpPr>
        <p:spPr>
          <a:xfrm>
            <a:off x="6209526" y="5867747"/>
            <a:ext cx="2702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i="1" dirty="0"/>
              <a:t>Quelle: </a:t>
            </a:r>
            <a:r>
              <a:rPr lang="de-CH" sz="1200" i="1" dirty="0" smtClean="0"/>
              <a:t>Polynomics/Comparis, 2016</a:t>
            </a:r>
            <a:endParaRPr lang="de-CH" sz="1200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07504" y="1876355"/>
            <a:ext cx="6882800" cy="286469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900" dirty="0"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896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Produktivität der Schweizer Spitäler nach Kanton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1413314"/>
            <a:ext cx="8581292" cy="4762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43</a:t>
            </a:fld>
            <a:endParaRPr lang="de-CH" dirty="0" smtClean="0"/>
          </a:p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066" t="27828" r="8657" b="9395"/>
          <a:stretch/>
        </p:blipFill>
        <p:spPr>
          <a:xfrm>
            <a:off x="283654" y="836712"/>
            <a:ext cx="8587806" cy="5179026"/>
          </a:xfrm>
          <a:prstGeom prst="rect">
            <a:avLst/>
          </a:prstGeom>
        </p:spPr>
      </p:pic>
      <p:sp>
        <p:nvSpPr>
          <p:cNvPr id="6" name="Textfeld 3"/>
          <p:cNvSpPr txBox="1"/>
          <p:nvPr/>
        </p:nvSpPr>
        <p:spPr>
          <a:xfrm>
            <a:off x="5013475" y="5896126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i="1" dirty="0"/>
              <a:t>Quelle: </a:t>
            </a:r>
            <a:r>
              <a:rPr lang="de-CH" sz="1200" i="1" dirty="0" smtClean="0"/>
              <a:t>Gesundheitsdirektion Kanton Zürich, 2015</a:t>
            </a:r>
            <a:endParaRPr lang="de-CH" sz="1200" dirty="0"/>
          </a:p>
        </p:txBody>
      </p:sp>
      <p:sp>
        <p:nvSpPr>
          <p:cNvPr id="7" name="Rounded Rectangle 6"/>
          <p:cNvSpPr/>
          <p:nvPr/>
        </p:nvSpPr>
        <p:spPr>
          <a:xfrm rot="300000">
            <a:off x="1339019" y="987719"/>
            <a:ext cx="7009443" cy="112371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Tendenziell sind Spitäler in Kantonen mit liberaler Regulierung produktiver, Ausnahmen sind insbesondere die Spitäler in den Kantonen VD und BE</a:t>
            </a:r>
          </a:p>
        </p:txBody>
      </p:sp>
    </p:spTree>
    <p:extLst>
      <p:ext uri="{BB962C8B-B14F-4D97-AF65-F5344CB8AC3E}">
        <p14:creationId xmlns:p14="http://schemas.microsoft.com/office/powerpoint/2010/main" val="384951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5190"/>
            <a:ext cx="4009292" cy="700087"/>
          </a:xfrm>
        </p:spPr>
        <p:txBody>
          <a:bodyPr/>
          <a:lstStyle/>
          <a:p>
            <a:r>
              <a:rPr lang="de-CH" dirty="0" smtClean="0"/>
              <a:t>Zweiklassenmedizin?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44</a:t>
            </a:fld>
            <a:endParaRPr lang="de-CH" dirty="0" smtClean="0"/>
          </a:p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101" t="32145" r="7250" b="20579"/>
          <a:stretch/>
        </p:blipFill>
        <p:spPr>
          <a:xfrm>
            <a:off x="12762" y="1124744"/>
            <a:ext cx="9123101" cy="338437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-300000">
            <a:off x="267648" y="4674939"/>
            <a:ext cx="8462788" cy="1123712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Unterschiedliche Finanzierung und Tarifierung: Fehlanreize sind die Gründe für zu viele stationäre statt ambulante Operationen, insbesondere bei Patienten mit Zusatzversicherungen.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3196" y="5916860"/>
            <a:ext cx="8581292" cy="32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r">
              <a:buFont typeface="Wingdings" pitchFamily="2" charset="2"/>
              <a:buNone/>
            </a:pPr>
            <a:r>
              <a:rPr lang="de-CH" sz="1200" b="0" i="1" kern="0" dirty="0" smtClean="0"/>
              <a:t>Qualle: Hansjörg Lehmann, GD ZH, 2017 (SRF/Assura, 2014)</a:t>
            </a:r>
            <a:endParaRPr lang="de-CH" sz="1200" b="0" i="1" kern="0" dirty="0"/>
          </a:p>
        </p:txBody>
      </p:sp>
    </p:spTree>
    <p:extLst>
      <p:ext uri="{BB962C8B-B14F-4D97-AF65-F5344CB8AC3E}">
        <p14:creationId xmlns:p14="http://schemas.microsoft.com/office/powerpoint/2010/main" val="160453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07205"/>
            <a:ext cx="4009292" cy="646234"/>
          </a:xfrm>
        </p:spPr>
        <p:txBody>
          <a:bodyPr/>
          <a:lstStyle/>
          <a:p>
            <a:r>
              <a:rPr lang="de-CH" dirty="0" smtClean="0"/>
              <a:t>Dreizehnerliste ambulant statt stationär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58788"/>
            <a:ext cx="8581292" cy="4762500"/>
          </a:xfrm>
        </p:spPr>
        <p:txBody>
          <a:bodyPr/>
          <a:lstStyle/>
          <a:p>
            <a:pPr marL="422041" indent="-422041">
              <a:buFont typeface="+mj-lt"/>
              <a:buAutoNum type="arabicPeriod"/>
            </a:pPr>
            <a:r>
              <a:rPr lang="en-US" dirty="0"/>
              <a:t>Grauer Star (Anteil ambulanter Behandlungen heute: 98%)</a:t>
            </a:r>
          </a:p>
          <a:p>
            <a:pPr marL="422041" indent="-422041">
              <a:buFont typeface="+mj-lt"/>
              <a:buAutoNum type="arabicPeriod"/>
            </a:pPr>
            <a:r>
              <a:rPr lang="en-US" dirty="0"/>
              <a:t>Karpaltunnelverengung (97%)</a:t>
            </a:r>
          </a:p>
          <a:p>
            <a:pPr marL="422041" indent="-422041">
              <a:buFont typeface="+mj-lt"/>
              <a:buAutoNum type="arabicPeriod"/>
            </a:pPr>
            <a:r>
              <a:rPr lang="en-US" dirty="0"/>
              <a:t>Knieathroskopie (93%)</a:t>
            </a:r>
          </a:p>
          <a:p>
            <a:pPr marL="422041" indent="-422041">
              <a:buFont typeface="+mj-lt"/>
              <a:buAutoNum type="arabicPeriod"/>
            </a:pPr>
            <a:r>
              <a:rPr lang="en-US" dirty="0"/>
              <a:t>Gebärmutterhals-Gewebeentfernung (79%)</a:t>
            </a:r>
          </a:p>
          <a:p>
            <a:pPr marL="422041" indent="-422041">
              <a:buFont typeface="+mj-lt"/>
              <a:buAutoNum type="arabicPeriod"/>
            </a:pPr>
            <a:r>
              <a:rPr lang="en-US" dirty="0"/>
              <a:t>Nierensteinzerstrümmerung mit Stosswellentherapie (59%)</a:t>
            </a:r>
          </a:p>
          <a:p>
            <a:pPr marL="422041" indent="-422041">
              <a:buFont typeface="+mj-lt"/>
              <a:buAutoNum type="arabicPeriod"/>
            </a:pPr>
            <a:r>
              <a:rPr lang="en-US" dirty="0"/>
              <a:t>Krampfadern (48%)</a:t>
            </a:r>
          </a:p>
          <a:p>
            <a:pPr marL="422041" indent="-422041">
              <a:buFont typeface="+mj-lt"/>
              <a:buAutoNum type="arabicPeriod"/>
            </a:pPr>
            <a:r>
              <a:rPr lang="en-US" dirty="0"/>
              <a:t>Gefässkatheter (43%)</a:t>
            </a:r>
          </a:p>
          <a:p>
            <a:pPr marL="422041" indent="-422041">
              <a:buFont typeface="+mj-lt"/>
              <a:buAutoNum type="arabicPeriod"/>
            </a:pPr>
            <a:r>
              <a:rPr lang="en-US" dirty="0"/>
              <a:t>Meniskusentfernung (41%)</a:t>
            </a:r>
          </a:p>
          <a:p>
            <a:pPr marL="422041" indent="-422041">
              <a:buFont typeface="+mj-lt"/>
              <a:buAutoNum type="arabicPeriod"/>
            </a:pPr>
            <a:r>
              <a:rPr lang="en-US" dirty="0"/>
              <a:t>Herzkatheter (38%)</a:t>
            </a:r>
          </a:p>
          <a:p>
            <a:pPr marL="422041" indent="-422041">
              <a:buFont typeface="+mj-lt"/>
              <a:buAutoNum type="arabicPeriod"/>
            </a:pPr>
            <a:r>
              <a:rPr lang="en-US" dirty="0"/>
              <a:t>Mandeloperation (34%)</a:t>
            </a:r>
          </a:p>
          <a:p>
            <a:pPr marL="422041" indent="-422041">
              <a:buFont typeface="+mj-lt"/>
              <a:buAutoNum type="arabicPeriod"/>
            </a:pPr>
            <a:r>
              <a:rPr lang="en-US" dirty="0"/>
              <a:t>Herzschrittmacher (27%)</a:t>
            </a:r>
          </a:p>
          <a:p>
            <a:pPr marL="422041" indent="-422041">
              <a:buFont typeface="+mj-lt"/>
              <a:buAutoNum type="arabicPeriod"/>
            </a:pPr>
            <a:r>
              <a:rPr lang="en-US" dirty="0"/>
              <a:t>Hämorrhoiden (22%)</a:t>
            </a:r>
          </a:p>
          <a:p>
            <a:pPr marL="422041" indent="-422041">
              <a:buFont typeface="+mj-lt"/>
              <a:buAutoNum type="arabicPeriod"/>
            </a:pPr>
            <a:r>
              <a:rPr lang="en-US" dirty="0"/>
              <a:t>Leistenbruch (19%)</a:t>
            </a:r>
          </a:p>
          <a:p>
            <a:pPr marL="422041" indent="-422041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45</a:t>
            </a:fld>
            <a:endParaRPr lang="de-CH" dirty="0" smtClean="0"/>
          </a:p>
          <a:p>
            <a:endParaRPr lang="de-CH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092280" y="5733256"/>
            <a:ext cx="1986390" cy="288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CH" sz="1200" b="0" i="1" kern="0" dirty="0" smtClean="0"/>
              <a:t>Quelle: </a:t>
            </a:r>
            <a:r>
              <a:rPr lang="de-CH" sz="1200" b="0" i="1" kern="0" dirty="0"/>
              <a:t>M</a:t>
            </a:r>
            <a:r>
              <a:rPr lang="de-CH" sz="1200" b="0" i="1" kern="0" dirty="0" smtClean="0"/>
              <a:t>edinside, 2017</a:t>
            </a:r>
            <a:endParaRPr lang="en-US" sz="1200" b="0" i="1" kern="0" dirty="0"/>
          </a:p>
        </p:txBody>
      </p:sp>
      <p:sp>
        <p:nvSpPr>
          <p:cNvPr id="7" name="Rounded Rectangle 6"/>
          <p:cNvSpPr/>
          <p:nvPr/>
        </p:nvSpPr>
        <p:spPr>
          <a:xfrm rot="-300000">
            <a:off x="4016723" y="3250344"/>
            <a:ext cx="4999735" cy="2485787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2000" dirty="0" smtClean="0"/>
              <a:t>Schweizweit</a:t>
            </a:r>
            <a:r>
              <a:rPr lang="de-DE" sz="2000" dirty="0" smtClean="0"/>
              <a:t> </a:t>
            </a:r>
            <a:r>
              <a:rPr lang="de-DE" sz="2000" dirty="0" smtClean="0"/>
              <a:t>ab 1.1.19: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Krampfadern (einseitig)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Hämorrhoiden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Leistenhernien (einseitig)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Gebärmutterhals/Gebärmutter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Knie-/Meniskusarthroskopien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Tonsillen/Adenoiden (Halsmandeln)</a:t>
            </a:r>
            <a:endParaRPr lang="de-CH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63506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3105"/>
            <a:ext cx="4009292" cy="700087"/>
          </a:xfrm>
        </p:spPr>
        <p:txBody>
          <a:bodyPr/>
          <a:lstStyle/>
          <a:p>
            <a:r>
              <a:rPr lang="de-CH" dirty="0" smtClean="0"/>
              <a:t>Einheitliche Finanzierung EFAS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46</a:t>
            </a:fld>
            <a:endParaRPr lang="de-CH" dirty="0" smtClean="0"/>
          </a:p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476" t="16041" r="8657" b="12349"/>
          <a:stretch/>
        </p:blipFill>
        <p:spPr>
          <a:xfrm>
            <a:off x="323528" y="1124744"/>
            <a:ext cx="6535654" cy="446449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300000">
            <a:off x="6749452" y="1506422"/>
            <a:ext cx="2242581" cy="2145268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Die IPV fliessen schon jetzt nach EFAS-Logik von den Kantonen zu den Kassen</a:t>
            </a:r>
            <a:r>
              <a:rPr lang="de-CH" sz="2000" b="1" dirty="0" smtClean="0"/>
              <a:t>.</a:t>
            </a:r>
            <a:endParaRPr lang="de-CH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0268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3105"/>
            <a:ext cx="4009292" cy="700087"/>
          </a:xfrm>
        </p:spPr>
        <p:txBody>
          <a:bodyPr/>
          <a:lstStyle/>
          <a:p>
            <a:r>
              <a:rPr lang="de-CH" dirty="0" smtClean="0"/>
              <a:t>EFAS - Wirkungen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47</a:t>
            </a:fld>
            <a:endParaRPr lang="de-CH" dirty="0" smtClean="0"/>
          </a:p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066" t="27114" r="8657" b="10133"/>
          <a:stretch/>
        </p:blipFill>
        <p:spPr>
          <a:xfrm>
            <a:off x="179512" y="908720"/>
            <a:ext cx="7699882" cy="464177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300000">
            <a:off x="5647468" y="3148498"/>
            <a:ext cx="3324973" cy="2826306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Die einheitliche Finanzierung aller medizinischen Pflichtleistungen gemäss KVG ist zentral für eine effizientere medizinische Versorgung.</a:t>
            </a:r>
          </a:p>
        </p:txBody>
      </p:sp>
    </p:spTree>
    <p:extLst>
      <p:ext uri="{BB962C8B-B14F-4D97-AF65-F5344CB8AC3E}">
        <p14:creationId xmlns:p14="http://schemas.microsoft.com/office/powerpoint/2010/main" val="319774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2022"/>
            <a:ext cx="4009292" cy="700087"/>
          </a:xfrm>
        </p:spPr>
        <p:txBody>
          <a:bodyPr/>
          <a:lstStyle/>
          <a:p>
            <a:r>
              <a:rPr lang="de-CH" dirty="0" smtClean="0"/>
              <a:t>Das elektronische Patientendossier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48</a:t>
            </a:fld>
            <a:endParaRPr lang="de-CH" dirty="0" smtClean="0"/>
          </a:p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4161" r="37597" b="11610"/>
          <a:stretch/>
        </p:blipFill>
        <p:spPr>
          <a:xfrm>
            <a:off x="128524" y="792521"/>
            <a:ext cx="6542218" cy="53869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-300000">
            <a:off x="5766064" y="994858"/>
            <a:ext cx="3085844" cy="3746956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Steht der Patient tatsächlich im Zentrum, wird er Treiber der Digitalisierung, falls diese ihm Nutzen (Effizienz und Qualität) stiftet.</a:t>
            </a:r>
          </a:p>
          <a:p>
            <a:pPr algn="ctr">
              <a:buNone/>
            </a:pPr>
            <a:r>
              <a:rPr lang="de-CH" sz="2000" b="1" dirty="0" smtClean="0"/>
              <a:t>Die Kassen sollten für ihre Kunden in das EPD investieren.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771510" y="5844768"/>
            <a:ext cx="2266548" cy="29056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de-CH" sz="1200" b="0" i="1" dirty="0" smtClean="0"/>
              <a:t>Quelle: eHealth Suisse, 2017</a:t>
            </a:r>
            <a:endParaRPr lang="en-US" sz="1200" b="0" i="1" dirty="0"/>
          </a:p>
        </p:txBody>
      </p:sp>
    </p:spTree>
    <p:extLst>
      <p:ext uri="{BB962C8B-B14F-4D97-AF65-F5344CB8AC3E}">
        <p14:creationId xmlns:p14="http://schemas.microsoft.com/office/powerpoint/2010/main" val="96465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3105"/>
            <a:ext cx="4320480" cy="700087"/>
          </a:xfrm>
        </p:spPr>
        <p:txBody>
          <a:bodyPr/>
          <a:lstStyle/>
          <a:p>
            <a:r>
              <a:rPr lang="de-CH" dirty="0" smtClean="0"/>
              <a:t>Gesundheitsdaten und Krankenversicherer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/>
              <a:pPr/>
              <a:t>29.10.2018</a:t>
            </a:fld>
            <a:r>
              <a:rPr lang="de-CH" dirty="0" smtClean="0"/>
              <a:t>, </a:t>
            </a:r>
            <a:r>
              <a:rPr lang="de-CH" dirty="0"/>
              <a:t>Seite </a:t>
            </a:r>
            <a:fld id="{F94137F3-652A-4938-A6DD-B6F21E6E99E4}" type="slidenum">
              <a:rPr lang="de-CH" smtClean="0"/>
              <a:pPr/>
              <a:t>49</a:t>
            </a:fld>
            <a:endParaRPr lang="de-CH" dirty="0" smtClean="0"/>
          </a:p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32" t="18992" r="3932" b="10134"/>
          <a:stretch/>
        </p:blipFill>
        <p:spPr>
          <a:xfrm>
            <a:off x="711848" y="764704"/>
            <a:ext cx="7704857" cy="474145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-300000">
            <a:off x="369988" y="5325149"/>
            <a:ext cx="8383555" cy="783193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Finanzielle und serviceorientiere Vorteile erhöhen die Bereitschaft, Gesundheitsdaten mit Krankenversicherern zu teilen.</a:t>
            </a:r>
          </a:p>
        </p:txBody>
      </p:sp>
    </p:spTree>
    <p:extLst>
      <p:ext uri="{BB962C8B-B14F-4D97-AF65-F5344CB8AC3E}">
        <p14:creationId xmlns:p14="http://schemas.microsoft.com/office/powerpoint/2010/main" val="372683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3023" y="162782"/>
            <a:ext cx="5788192" cy="592867"/>
          </a:xfrm>
        </p:spPr>
        <p:txBody>
          <a:bodyPr>
            <a:normAutofit/>
          </a:bodyPr>
          <a:lstStyle/>
          <a:p>
            <a:r>
              <a:rPr lang="de-CH" dirty="0"/>
              <a:t>D</a:t>
            </a:r>
            <a:r>
              <a:rPr lang="de-CH" dirty="0" smtClean="0"/>
              <a:t>eterminanten der Gesundheit</a:t>
            </a:r>
            <a:endParaRPr lang="de-CH" dirty="0">
              <a:solidFill>
                <a:schemeClr val="accent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836712"/>
            <a:ext cx="895164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 rot="-300000">
            <a:off x="2392429" y="4433344"/>
            <a:ext cx="5480889" cy="2145268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Bildung und Lebensumstände beeinflussen die Gesundheit mehr als Medizin. </a:t>
            </a:r>
            <a:r>
              <a:rPr lang="de-CH" sz="2000" b="1" dirty="0"/>
              <a:t>D</a:t>
            </a:r>
            <a:r>
              <a:rPr lang="de-CH" sz="2000" b="1" dirty="0" smtClean="0"/>
              <a:t>ie Digitalisierung muss also ansetzen, bevor die Reparaturmedizin zum Einsatz kommt, bei der Förderung der Gesundheitskompetenz zum Beispiel.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85720" y="6430218"/>
            <a:ext cx="4009292" cy="311150"/>
          </a:xfrm>
          <a:prstGeom prst="rect">
            <a:avLst/>
          </a:prstGeom>
        </p:spPr>
        <p:txBody>
          <a:bodyPr/>
          <a:lstStyle/>
          <a:p>
            <a:fld id="{D4A0CE9C-A259-4E05-8E08-EC8A732DACAF}" type="datetime1">
              <a:rPr lang="de-CH" sz="1000">
                <a:solidFill>
                  <a:schemeClr val="bg1"/>
                </a:solidFill>
              </a:rPr>
              <a:pPr/>
              <a:t>28.10.2018</a:t>
            </a:fld>
            <a:r>
              <a:rPr lang="de-CH" sz="1000" dirty="0" smtClean="0">
                <a:solidFill>
                  <a:schemeClr val="bg1"/>
                </a:solidFill>
              </a:rPr>
              <a:t>, Seite </a:t>
            </a:r>
            <a:fld id="{F94137F3-652A-4938-A6DD-B6F21E6E99E4}" type="slidenum">
              <a:rPr lang="de-CH" sz="1000" smtClean="0">
                <a:solidFill>
                  <a:schemeClr val="bg1"/>
                </a:solidFill>
              </a:rPr>
              <a:pPr/>
              <a:t>5</a:t>
            </a:fld>
            <a:endParaRPr lang="de-CH" sz="1000" dirty="0" smtClean="0">
              <a:solidFill>
                <a:schemeClr val="bg1"/>
              </a:solidFill>
            </a:endParaRPr>
          </a:p>
          <a:p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9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22173"/>
            <a:ext cx="4009292" cy="636443"/>
          </a:xfrm>
        </p:spPr>
        <p:txBody>
          <a:bodyPr/>
          <a:lstStyle/>
          <a:p>
            <a:r>
              <a:rPr lang="de-CH" dirty="0" smtClean="0"/>
              <a:t>Übersicht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1219200"/>
            <a:ext cx="8755142" cy="47625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sz="2400" b="0" dirty="0"/>
              <a:t>Ausgangslage und Herausforderungen</a:t>
            </a:r>
            <a:endParaRPr lang="de-CH" sz="2400" b="0" dirty="0" smtClean="0"/>
          </a:p>
          <a:p>
            <a:pPr marL="457200" indent="-457200">
              <a:buFont typeface="+mj-lt"/>
              <a:buAutoNum type="arabicPeriod"/>
            </a:pPr>
            <a:r>
              <a:rPr lang="de-CH" sz="2400" b="0" dirty="0" smtClean="0"/>
              <a:t>Strategie </a:t>
            </a:r>
            <a:r>
              <a:rPr lang="de-CH" sz="2400" b="0" dirty="0"/>
              <a:t>Gesundheit2020 - 102 Massnahmen</a:t>
            </a:r>
            <a:endParaRPr lang="de-CH" sz="2400" b="0" dirty="0" smtClean="0"/>
          </a:p>
          <a:p>
            <a:pPr marL="457200" indent="-457200">
              <a:buFont typeface="+mj-lt"/>
              <a:buAutoNum type="arabicPeriod"/>
            </a:pPr>
            <a:r>
              <a:rPr lang="de-CH" sz="2400" b="0" dirty="0" smtClean="0"/>
              <a:t>Expertengruppe Kostendämpfung - 38 Massnahmen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400" b="0" dirty="0" smtClean="0"/>
              <a:t>Den Stärken des KVG zum Durchbruch verhelfen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400" dirty="0" smtClean="0"/>
              <a:t>Fazit</a:t>
            </a:r>
          </a:p>
        </p:txBody>
      </p:sp>
      <p:sp>
        <p:nvSpPr>
          <p:cNvPr id="5" name="AutoShape 2" descr="Bildergebnis für mooresches gesetz 2017"/>
          <p:cNvSpPr>
            <a:spLocks noChangeAspect="1" noChangeArrowheads="1"/>
          </p:cNvSpPr>
          <p:nvPr/>
        </p:nvSpPr>
        <p:spPr bwMode="auto">
          <a:xfrm>
            <a:off x="965026" y="1895450"/>
            <a:ext cx="69913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85720" y="6429396"/>
            <a:ext cx="4009292" cy="311150"/>
          </a:xfrm>
        </p:spPr>
        <p:txBody>
          <a:bodyPr/>
          <a:lstStyle/>
          <a:p>
            <a:fld id="{D4A0CE9C-A259-4E05-8E08-EC8A732DACAF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50</a:t>
            </a:fld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663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Was Felix Schneuwly tun würde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836712"/>
            <a:ext cx="8755142" cy="47625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dirty="0" smtClean="0"/>
              <a:t>Finanzierung</a:t>
            </a:r>
            <a:r>
              <a:rPr lang="de-CH" b="0" dirty="0" smtClean="0"/>
              <a:t>: </a:t>
            </a:r>
            <a:r>
              <a:rPr lang="de-CH" dirty="0" smtClean="0"/>
              <a:t>Einheitliche Finanzierung ambulant/stationär</a:t>
            </a:r>
            <a:r>
              <a:rPr lang="de-CH" b="0" dirty="0" smtClean="0"/>
              <a:t> (EFAS), </a:t>
            </a:r>
            <a:r>
              <a:rPr lang="de-CH" dirty="0" smtClean="0"/>
              <a:t>Franchisen/Selbstbehalt</a:t>
            </a:r>
            <a:r>
              <a:rPr lang="de-CH" b="0" dirty="0" smtClean="0"/>
              <a:t> sowie </a:t>
            </a:r>
            <a:r>
              <a:rPr lang="de-CH" dirty="0" smtClean="0"/>
              <a:t>Prämienverbilligungen der Kostenentwicklung anpassen</a:t>
            </a:r>
            <a:r>
              <a:rPr lang="de-CH" b="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Effektivität</a:t>
            </a:r>
            <a:r>
              <a:rPr lang="de-CH" b="0" dirty="0" smtClean="0"/>
              <a:t> und </a:t>
            </a:r>
            <a:r>
              <a:rPr lang="de-CH" dirty="0" smtClean="0"/>
              <a:t>Effizienz</a:t>
            </a:r>
            <a:r>
              <a:rPr lang="de-CH" b="0" dirty="0" smtClean="0"/>
              <a:t>: WZW auf Verordnungsstufe operationalisieren, damit die </a:t>
            </a:r>
            <a:r>
              <a:rPr lang="de-CH" dirty="0" smtClean="0"/>
              <a:t>Kassen medizinische Leistungen tatsächlich nur noch WZW-konform vergüten</a:t>
            </a:r>
            <a:r>
              <a:rPr lang="de-CH" b="0" dirty="0" smtClean="0"/>
              <a:t>. </a:t>
            </a:r>
            <a:r>
              <a:rPr lang="de-CH" dirty="0" smtClean="0"/>
              <a:t>Teure Behandlungen gemäss Behandlungserfolg vergüten</a:t>
            </a:r>
            <a:r>
              <a:rPr lang="de-CH" b="0" dirty="0" smtClean="0"/>
              <a:t>. Den Kassen </a:t>
            </a:r>
            <a:r>
              <a:rPr lang="de-CH" dirty="0" smtClean="0"/>
              <a:t>Spielraum bei den Prämien</a:t>
            </a:r>
            <a:r>
              <a:rPr lang="de-CH" b="0" dirty="0" smtClean="0"/>
              <a:t> geben, damit sie </a:t>
            </a:r>
            <a:r>
              <a:rPr lang="de-CH" dirty="0" smtClean="0"/>
              <a:t>Versicherte, die sich mit AVM für Effizienz und Qualität entscheiden, besser belohnen</a:t>
            </a:r>
            <a:r>
              <a:rPr lang="de-CH" b="0" dirty="0" smtClean="0"/>
              <a:t> dürfen.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Qualität: Die Kantone müssen durch verbindliche Qualitätsstandards bei der Zulassung und bei Kontrollen vor Ort die Patientensicherheit garantieren.</a:t>
            </a:r>
            <a:r>
              <a:rPr lang="de-CH" b="0" dirty="0" smtClean="0"/>
              <a:t> Das BAG muss </a:t>
            </a:r>
            <a:r>
              <a:rPr lang="de-CH" dirty="0" smtClean="0"/>
              <a:t>transparente Qualität</a:t>
            </a:r>
            <a:r>
              <a:rPr lang="de-CH" b="0" dirty="0" smtClean="0"/>
              <a:t> gemäss KVG </a:t>
            </a:r>
            <a:r>
              <a:rPr lang="de-CH" b="0" dirty="0"/>
              <a:t>durchsetzen und mangelnde Transparenz </a:t>
            </a:r>
            <a:r>
              <a:rPr lang="de-CH" b="0" dirty="0" smtClean="0"/>
              <a:t>sanktionieren, </a:t>
            </a:r>
            <a:r>
              <a:rPr lang="de-CH" b="0" dirty="0" smtClean="0"/>
              <a:t>damit die Wahlfreiheit der Patienten kein Blindflug ist.</a:t>
            </a:r>
            <a:endParaRPr lang="de-CH" b="0" dirty="0" smtClean="0"/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Vertragszwang</a:t>
            </a:r>
            <a:r>
              <a:rPr lang="de-CH" b="0" dirty="0" smtClean="0"/>
              <a:t> und </a:t>
            </a:r>
            <a:r>
              <a:rPr lang="de-CH" dirty="0" smtClean="0"/>
              <a:t>Territorialitätsprinzip</a:t>
            </a:r>
            <a:r>
              <a:rPr lang="de-CH" b="0" dirty="0" smtClean="0"/>
              <a:t> aufheben.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29.10.2018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51</a:t>
            </a:fld>
            <a:endParaRPr lang="de-CH" dirty="0" smtClean="0"/>
          </a:p>
          <a:p>
            <a:endParaRPr lang="de-CH" dirty="0"/>
          </a:p>
        </p:txBody>
      </p:sp>
      <p:sp>
        <p:nvSpPr>
          <p:cNvPr id="6" name="Rounded Rectangle 5"/>
          <p:cNvSpPr/>
          <p:nvPr/>
        </p:nvSpPr>
        <p:spPr>
          <a:xfrm rot="-300000">
            <a:off x="2185508" y="5837792"/>
            <a:ext cx="4449059" cy="783193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Mehr wettbewerbliche Anreize,</a:t>
            </a:r>
          </a:p>
          <a:p>
            <a:pPr algn="ctr">
              <a:buNone/>
            </a:pPr>
            <a:r>
              <a:rPr lang="de-CH" sz="2000" b="1" dirty="0" smtClean="0"/>
              <a:t>weniger staatliche Planwirtschaft!</a:t>
            </a:r>
          </a:p>
        </p:txBody>
      </p:sp>
    </p:spTree>
    <p:extLst>
      <p:ext uri="{BB962C8B-B14F-4D97-AF65-F5344CB8AC3E}">
        <p14:creationId xmlns:p14="http://schemas.microsoft.com/office/powerpoint/2010/main" val="275781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2022"/>
            <a:ext cx="4009292" cy="700087"/>
          </a:xfrm>
        </p:spPr>
        <p:txBody>
          <a:bodyPr/>
          <a:lstStyle/>
          <a:p>
            <a:r>
              <a:rPr lang="de-CH" dirty="0"/>
              <a:t>c</a:t>
            </a:r>
            <a:r>
              <a:rPr lang="de-CH" dirty="0" smtClean="0"/>
              <a:t>omparis.ch schafft Transparenz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81354" y="1301994"/>
            <a:ext cx="1676034" cy="4396154"/>
            <a:chOff x="304800" y="1124744"/>
            <a:chExt cx="1815703" cy="4762500"/>
          </a:xfrm>
        </p:grpSpPr>
        <p:sp>
          <p:nvSpPr>
            <p:cNvPr id="4" name="Freeform 3"/>
            <p:cNvSpPr/>
            <p:nvPr/>
          </p:nvSpPr>
          <p:spPr>
            <a:xfrm>
              <a:off x="304800" y="1124744"/>
              <a:ext cx="1815703" cy="4762500"/>
            </a:xfrm>
            <a:custGeom>
              <a:avLst/>
              <a:gdLst>
                <a:gd name="connsiteX0" fmla="*/ 0 w 1815703"/>
                <a:gd name="connsiteY0" fmla="*/ 181570 h 4762500"/>
                <a:gd name="connsiteX1" fmla="*/ 181570 w 1815703"/>
                <a:gd name="connsiteY1" fmla="*/ 0 h 4762500"/>
                <a:gd name="connsiteX2" fmla="*/ 1634133 w 1815703"/>
                <a:gd name="connsiteY2" fmla="*/ 0 h 4762500"/>
                <a:gd name="connsiteX3" fmla="*/ 1815703 w 1815703"/>
                <a:gd name="connsiteY3" fmla="*/ 181570 h 4762500"/>
                <a:gd name="connsiteX4" fmla="*/ 1815703 w 1815703"/>
                <a:gd name="connsiteY4" fmla="*/ 4580930 h 4762500"/>
                <a:gd name="connsiteX5" fmla="*/ 1634133 w 1815703"/>
                <a:gd name="connsiteY5" fmla="*/ 4762500 h 4762500"/>
                <a:gd name="connsiteX6" fmla="*/ 181570 w 1815703"/>
                <a:gd name="connsiteY6" fmla="*/ 4762500 h 4762500"/>
                <a:gd name="connsiteX7" fmla="*/ 0 w 1815703"/>
                <a:gd name="connsiteY7" fmla="*/ 4580930 h 4762500"/>
                <a:gd name="connsiteX8" fmla="*/ 0 w 1815703"/>
                <a:gd name="connsiteY8" fmla="*/ 181570 h 47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5703" h="4762500">
                  <a:moveTo>
                    <a:pt x="0" y="181570"/>
                  </a:moveTo>
                  <a:cubicBezTo>
                    <a:pt x="0" y="81292"/>
                    <a:pt x="81292" y="0"/>
                    <a:pt x="181570" y="0"/>
                  </a:cubicBezTo>
                  <a:lnTo>
                    <a:pt x="1634133" y="0"/>
                  </a:lnTo>
                  <a:cubicBezTo>
                    <a:pt x="1734411" y="0"/>
                    <a:pt x="1815703" y="81292"/>
                    <a:pt x="1815703" y="181570"/>
                  </a:cubicBezTo>
                  <a:lnTo>
                    <a:pt x="1815703" y="4580930"/>
                  </a:lnTo>
                  <a:cubicBezTo>
                    <a:pt x="1815703" y="4681208"/>
                    <a:pt x="1734411" y="4762500"/>
                    <a:pt x="1634133" y="4762500"/>
                  </a:cubicBezTo>
                  <a:lnTo>
                    <a:pt x="181570" y="4762500"/>
                  </a:lnTo>
                  <a:cubicBezTo>
                    <a:pt x="81292" y="4762500"/>
                    <a:pt x="0" y="4681208"/>
                    <a:pt x="0" y="4580930"/>
                  </a:cubicBezTo>
                  <a:lnTo>
                    <a:pt x="0" y="181570"/>
                  </a:lnTo>
                  <a:close/>
                </a:path>
              </a:pathLst>
            </a:custGeom>
            <a:solidFill>
              <a:srgbClr val="92C4A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734" tIns="1883195" rIns="124734" bIns="1003964" numCol="1" spcCol="1270" anchor="ctr" anchorCtr="0">
              <a:noAutofit/>
            </a:bodyPr>
            <a:lstStyle/>
            <a:p>
              <a:pPr algn="ctr" defTabSz="7796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754" dirty="0"/>
                <a:t>Medikamente-preisvergleich</a:t>
              </a:r>
              <a:endParaRPr lang="en-US" sz="1754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419695" y="1410494"/>
              <a:ext cx="1585912" cy="1585912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9000" r="-3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1" name="Group 20"/>
          <p:cNvGrpSpPr/>
          <p:nvPr/>
        </p:nvGrpSpPr>
        <p:grpSpPr>
          <a:xfrm>
            <a:off x="2007669" y="1301994"/>
            <a:ext cx="1676034" cy="4396154"/>
            <a:chOff x="2174974" y="1124744"/>
            <a:chExt cx="1815703" cy="4762500"/>
          </a:xfrm>
        </p:grpSpPr>
        <p:sp>
          <p:nvSpPr>
            <p:cNvPr id="9" name="Freeform 8"/>
            <p:cNvSpPr/>
            <p:nvPr/>
          </p:nvSpPr>
          <p:spPr>
            <a:xfrm>
              <a:off x="2174974" y="1124744"/>
              <a:ext cx="1815703" cy="4762500"/>
            </a:xfrm>
            <a:custGeom>
              <a:avLst/>
              <a:gdLst>
                <a:gd name="connsiteX0" fmla="*/ 0 w 1815703"/>
                <a:gd name="connsiteY0" fmla="*/ 181570 h 4762500"/>
                <a:gd name="connsiteX1" fmla="*/ 181570 w 1815703"/>
                <a:gd name="connsiteY1" fmla="*/ 0 h 4762500"/>
                <a:gd name="connsiteX2" fmla="*/ 1634133 w 1815703"/>
                <a:gd name="connsiteY2" fmla="*/ 0 h 4762500"/>
                <a:gd name="connsiteX3" fmla="*/ 1815703 w 1815703"/>
                <a:gd name="connsiteY3" fmla="*/ 181570 h 4762500"/>
                <a:gd name="connsiteX4" fmla="*/ 1815703 w 1815703"/>
                <a:gd name="connsiteY4" fmla="*/ 4580930 h 4762500"/>
                <a:gd name="connsiteX5" fmla="*/ 1634133 w 1815703"/>
                <a:gd name="connsiteY5" fmla="*/ 4762500 h 4762500"/>
                <a:gd name="connsiteX6" fmla="*/ 181570 w 1815703"/>
                <a:gd name="connsiteY6" fmla="*/ 4762500 h 4762500"/>
                <a:gd name="connsiteX7" fmla="*/ 0 w 1815703"/>
                <a:gd name="connsiteY7" fmla="*/ 4580930 h 4762500"/>
                <a:gd name="connsiteX8" fmla="*/ 0 w 1815703"/>
                <a:gd name="connsiteY8" fmla="*/ 181570 h 47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5703" h="4762500">
                  <a:moveTo>
                    <a:pt x="0" y="181570"/>
                  </a:moveTo>
                  <a:cubicBezTo>
                    <a:pt x="0" y="81292"/>
                    <a:pt x="81292" y="0"/>
                    <a:pt x="181570" y="0"/>
                  </a:cubicBezTo>
                  <a:lnTo>
                    <a:pt x="1634133" y="0"/>
                  </a:lnTo>
                  <a:cubicBezTo>
                    <a:pt x="1734411" y="0"/>
                    <a:pt x="1815703" y="81292"/>
                    <a:pt x="1815703" y="181570"/>
                  </a:cubicBezTo>
                  <a:lnTo>
                    <a:pt x="1815703" y="4580930"/>
                  </a:lnTo>
                  <a:cubicBezTo>
                    <a:pt x="1815703" y="4681208"/>
                    <a:pt x="1734411" y="4762500"/>
                    <a:pt x="1634133" y="4762500"/>
                  </a:cubicBezTo>
                  <a:lnTo>
                    <a:pt x="181570" y="4762500"/>
                  </a:lnTo>
                  <a:cubicBezTo>
                    <a:pt x="81292" y="4762500"/>
                    <a:pt x="0" y="4681208"/>
                    <a:pt x="0" y="4580930"/>
                  </a:cubicBezTo>
                  <a:lnTo>
                    <a:pt x="0" y="181570"/>
                  </a:lnTo>
                  <a:close/>
                </a:path>
              </a:pathLst>
            </a:custGeom>
            <a:solidFill>
              <a:srgbClr val="26B1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-319046"/>
                <a:satOff val="-34410"/>
                <a:lumOff val="2476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734" tIns="1883195" rIns="124734" bIns="1003964" numCol="1" spcCol="1270" anchor="ctr" anchorCtr="0">
              <a:noAutofit/>
            </a:bodyPr>
            <a:lstStyle/>
            <a:p>
              <a:pPr algn="ctr" defTabSz="7796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754" dirty="0"/>
                <a:t>Ärzte-vergleich</a:t>
              </a:r>
              <a:endParaRPr lang="en-US" sz="1754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289869" y="1410494"/>
              <a:ext cx="1585912" cy="1585912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2345"/>
                <a:satOff val="95"/>
                <a:lumOff val="-72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8" name="Group 17"/>
          <p:cNvGrpSpPr/>
          <p:nvPr/>
        </p:nvGrpSpPr>
        <p:grpSpPr>
          <a:xfrm>
            <a:off x="3733983" y="1301994"/>
            <a:ext cx="1676034" cy="4396154"/>
            <a:chOff x="4045148" y="1124744"/>
            <a:chExt cx="1815703" cy="4762500"/>
          </a:xfrm>
        </p:grpSpPr>
        <p:sp>
          <p:nvSpPr>
            <p:cNvPr id="11" name="Freeform 10"/>
            <p:cNvSpPr/>
            <p:nvPr/>
          </p:nvSpPr>
          <p:spPr>
            <a:xfrm>
              <a:off x="4045148" y="1124744"/>
              <a:ext cx="1815703" cy="4762500"/>
            </a:xfrm>
            <a:custGeom>
              <a:avLst/>
              <a:gdLst>
                <a:gd name="connsiteX0" fmla="*/ 0 w 1815703"/>
                <a:gd name="connsiteY0" fmla="*/ 181570 h 4762500"/>
                <a:gd name="connsiteX1" fmla="*/ 181570 w 1815703"/>
                <a:gd name="connsiteY1" fmla="*/ 0 h 4762500"/>
                <a:gd name="connsiteX2" fmla="*/ 1634133 w 1815703"/>
                <a:gd name="connsiteY2" fmla="*/ 0 h 4762500"/>
                <a:gd name="connsiteX3" fmla="*/ 1815703 w 1815703"/>
                <a:gd name="connsiteY3" fmla="*/ 181570 h 4762500"/>
                <a:gd name="connsiteX4" fmla="*/ 1815703 w 1815703"/>
                <a:gd name="connsiteY4" fmla="*/ 4580930 h 4762500"/>
                <a:gd name="connsiteX5" fmla="*/ 1634133 w 1815703"/>
                <a:gd name="connsiteY5" fmla="*/ 4762500 h 4762500"/>
                <a:gd name="connsiteX6" fmla="*/ 181570 w 1815703"/>
                <a:gd name="connsiteY6" fmla="*/ 4762500 h 4762500"/>
                <a:gd name="connsiteX7" fmla="*/ 0 w 1815703"/>
                <a:gd name="connsiteY7" fmla="*/ 4580930 h 4762500"/>
                <a:gd name="connsiteX8" fmla="*/ 0 w 1815703"/>
                <a:gd name="connsiteY8" fmla="*/ 181570 h 47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5703" h="4762500">
                  <a:moveTo>
                    <a:pt x="0" y="181570"/>
                  </a:moveTo>
                  <a:cubicBezTo>
                    <a:pt x="0" y="81292"/>
                    <a:pt x="81292" y="0"/>
                    <a:pt x="181570" y="0"/>
                  </a:cubicBezTo>
                  <a:lnTo>
                    <a:pt x="1634133" y="0"/>
                  </a:lnTo>
                  <a:cubicBezTo>
                    <a:pt x="1734411" y="0"/>
                    <a:pt x="1815703" y="81292"/>
                    <a:pt x="1815703" y="181570"/>
                  </a:cubicBezTo>
                  <a:lnTo>
                    <a:pt x="1815703" y="4580930"/>
                  </a:lnTo>
                  <a:cubicBezTo>
                    <a:pt x="1815703" y="4681208"/>
                    <a:pt x="1734411" y="4762500"/>
                    <a:pt x="1634133" y="4762500"/>
                  </a:cubicBezTo>
                  <a:lnTo>
                    <a:pt x="181570" y="4762500"/>
                  </a:lnTo>
                  <a:cubicBezTo>
                    <a:pt x="81292" y="4762500"/>
                    <a:pt x="0" y="4681208"/>
                    <a:pt x="0" y="4580930"/>
                  </a:cubicBezTo>
                  <a:lnTo>
                    <a:pt x="0" y="181570"/>
                  </a:lnTo>
                  <a:close/>
                </a:path>
              </a:pathLst>
            </a:custGeom>
            <a:solidFill>
              <a:srgbClr val="00593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-638091"/>
                <a:satOff val="-68819"/>
                <a:lumOff val="4953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734" tIns="1883195" rIns="124734" bIns="1003964" numCol="1" spcCol="1270" anchor="ctr" anchorCtr="0">
              <a:noAutofit/>
            </a:bodyPr>
            <a:lstStyle/>
            <a:p>
              <a:pPr algn="ctr" defTabSz="7796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754" dirty="0"/>
                <a:t>Kranken-kassen</a:t>
              </a:r>
              <a:endParaRPr lang="en-US" sz="1754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160043" y="1410494"/>
              <a:ext cx="1585912" cy="1585912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1000" r="-3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4689"/>
                <a:satOff val="191"/>
                <a:lumOff val="-145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9" name="Group 18"/>
          <p:cNvGrpSpPr/>
          <p:nvPr/>
        </p:nvGrpSpPr>
        <p:grpSpPr>
          <a:xfrm>
            <a:off x="5460297" y="1301994"/>
            <a:ext cx="1676034" cy="4396154"/>
            <a:chOff x="5915322" y="1124744"/>
            <a:chExt cx="1815703" cy="4762500"/>
          </a:xfrm>
        </p:grpSpPr>
        <p:sp>
          <p:nvSpPr>
            <p:cNvPr id="13" name="Freeform 12"/>
            <p:cNvSpPr/>
            <p:nvPr/>
          </p:nvSpPr>
          <p:spPr>
            <a:xfrm>
              <a:off x="5915322" y="1124744"/>
              <a:ext cx="1815703" cy="4762500"/>
            </a:xfrm>
            <a:custGeom>
              <a:avLst/>
              <a:gdLst>
                <a:gd name="connsiteX0" fmla="*/ 0 w 1815703"/>
                <a:gd name="connsiteY0" fmla="*/ 181570 h 4762500"/>
                <a:gd name="connsiteX1" fmla="*/ 181570 w 1815703"/>
                <a:gd name="connsiteY1" fmla="*/ 0 h 4762500"/>
                <a:gd name="connsiteX2" fmla="*/ 1634133 w 1815703"/>
                <a:gd name="connsiteY2" fmla="*/ 0 h 4762500"/>
                <a:gd name="connsiteX3" fmla="*/ 1815703 w 1815703"/>
                <a:gd name="connsiteY3" fmla="*/ 181570 h 4762500"/>
                <a:gd name="connsiteX4" fmla="*/ 1815703 w 1815703"/>
                <a:gd name="connsiteY4" fmla="*/ 4580930 h 4762500"/>
                <a:gd name="connsiteX5" fmla="*/ 1634133 w 1815703"/>
                <a:gd name="connsiteY5" fmla="*/ 4762500 h 4762500"/>
                <a:gd name="connsiteX6" fmla="*/ 181570 w 1815703"/>
                <a:gd name="connsiteY6" fmla="*/ 4762500 h 4762500"/>
                <a:gd name="connsiteX7" fmla="*/ 0 w 1815703"/>
                <a:gd name="connsiteY7" fmla="*/ 4580930 h 4762500"/>
                <a:gd name="connsiteX8" fmla="*/ 0 w 1815703"/>
                <a:gd name="connsiteY8" fmla="*/ 181570 h 47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5703" h="4762500">
                  <a:moveTo>
                    <a:pt x="0" y="181570"/>
                  </a:moveTo>
                  <a:cubicBezTo>
                    <a:pt x="0" y="81292"/>
                    <a:pt x="81292" y="0"/>
                    <a:pt x="181570" y="0"/>
                  </a:cubicBezTo>
                  <a:lnTo>
                    <a:pt x="1634133" y="0"/>
                  </a:lnTo>
                  <a:cubicBezTo>
                    <a:pt x="1734411" y="0"/>
                    <a:pt x="1815703" y="81292"/>
                    <a:pt x="1815703" y="181570"/>
                  </a:cubicBezTo>
                  <a:lnTo>
                    <a:pt x="1815703" y="4580930"/>
                  </a:lnTo>
                  <a:cubicBezTo>
                    <a:pt x="1815703" y="4681208"/>
                    <a:pt x="1734411" y="4762500"/>
                    <a:pt x="1634133" y="4762500"/>
                  </a:cubicBezTo>
                  <a:lnTo>
                    <a:pt x="181570" y="4762500"/>
                  </a:lnTo>
                  <a:cubicBezTo>
                    <a:pt x="81292" y="4762500"/>
                    <a:pt x="0" y="4681208"/>
                    <a:pt x="0" y="4580930"/>
                  </a:cubicBezTo>
                  <a:lnTo>
                    <a:pt x="0" y="181570"/>
                  </a:lnTo>
                  <a:close/>
                </a:path>
              </a:pathLst>
            </a:custGeom>
            <a:solidFill>
              <a:srgbClr val="26B1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-638091"/>
                <a:satOff val="-68819"/>
                <a:lumOff val="4953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734" tIns="1883195" rIns="124734" bIns="1003964" numCol="1" spcCol="1270" anchor="ctr" anchorCtr="0">
              <a:noAutofit/>
            </a:bodyPr>
            <a:lstStyle/>
            <a:p>
              <a:pPr algn="ctr" defTabSz="7796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754" dirty="0"/>
                <a:t>Spital-vergleich</a:t>
              </a:r>
              <a:endParaRPr lang="en-US" sz="1754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030217" y="1410494"/>
              <a:ext cx="1585912" cy="1585912"/>
            </a:xfrm>
            <a:prstGeom prst="ellipse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7034"/>
                <a:satOff val="286"/>
                <a:lumOff val="-218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0" name="Group 19"/>
          <p:cNvGrpSpPr/>
          <p:nvPr/>
        </p:nvGrpSpPr>
        <p:grpSpPr>
          <a:xfrm>
            <a:off x="7186612" y="1301994"/>
            <a:ext cx="1676034" cy="4396154"/>
            <a:chOff x="7785496" y="1124744"/>
            <a:chExt cx="1815703" cy="4762500"/>
          </a:xfrm>
        </p:grpSpPr>
        <p:sp>
          <p:nvSpPr>
            <p:cNvPr id="15" name="Freeform 14"/>
            <p:cNvSpPr/>
            <p:nvPr/>
          </p:nvSpPr>
          <p:spPr>
            <a:xfrm>
              <a:off x="7785496" y="1124744"/>
              <a:ext cx="1815703" cy="4762500"/>
            </a:xfrm>
            <a:custGeom>
              <a:avLst/>
              <a:gdLst>
                <a:gd name="connsiteX0" fmla="*/ 0 w 1815703"/>
                <a:gd name="connsiteY0" fmla="*/ 181570 h 4762500"/>
                <a:gd name="connsiteX1" fmla="*/ 181570 w 1815703"/>
                <a:gd name="connsiteY1" fmla="*/ 0 h 4762500"/>
                <a:gd name="connsiteX2" fmla="*/ 1634133 w 1815703"/>
                <a:gd name="connsiteY2" fmla="*/ 0 h 4762500"/>
                <a:gd name="connsiteX3" fmla="*/ 1815703 w 1815703"/>
                <a:gd name="connsiteY3" fmla="*/ 181570 h 4762500"/>
                <a:gd name="connsiteX4" fmla="*/ 1815703 w 1815703"/>
                <a:gd name="connsiteY4" fmla="*/ 4580930 h 4762500"/>
                <a:gd name="connsiteX5" fmla="*/ 1634133 w 1815703"/>
                <a:gd name="connsiteY5" fmla="*/ 4762500 h 4762500"/>
                <a:gd name="connsiteX6" fmla="*/ 181570 w 1815703"/>
                <a:gd name="connsiteY6" fmla="*/ 4762500 h 4762500"/>
                <a:gd name="connsiteX7" fmla="*/ 0 w 1815703"/>
                <a:gd name="connsiteY7" fmla="*/ 4580930 h 4762500"/>
                <a:gd name="connsiteX8" fmla="*/ 0 w 1815703"/>
                <a:gd name="connsiteY8" fmla="*/ 181570 h 47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5703" h="4762500">
                  <a:moveTo>
                    <a:pt x="0" y="181570"/>
                  </a:moveTo>
                  <a:cubicBezTo>
                    <a:pt x="0" y="81292"/>
                    <a:pt x="81292" y="0"/>
                    <a:pt x="181570" y="0"/>
                  </a:cubicBezTo>
                  <a:lnTo>
                    <a:pt x="1634133" y="0"/>
                  </a:lnTo>
                  <a:cubicBezTo>
                    <a:pt x="1734411" y="0"/>
                    <a:pt x="1815703" y="81292"/>
                    <a:pt x="1815703" y="181570"/>
                  </a:cubicBezTo>
                  <a:lnTo>
                    <a:pt x="1815703" y="4580930"/>
                  </a:lnTo>
                  <a:cubicBezTo>
                    <a:pt x="1815703" y="4681208"/>
                    <a:pt x="1734411" y="4762500"/>
                    <a:pt x="1634133" y="4762500"/>
                  </a:cubicBezTo>
                  <a:lnTo>
                    <a:pt x="181570" y="4762500"/>
                  </a:lnTo>
                  <a:cubicBezTo>
                    <a:pt x="81292" y="4762500"/>
                    <a:pt x="0" y="4681208"/>
                    <a:pt x="0" y="4580930"/>
                  </a:cubicBezTo>
                  <a:lnTo>
                    <a:pt x="0" y="181570"/>
                  </a:lnTo>
                  <a:close/>
                </a:path>
              </a:pathLst>
            </a:custGeom>
            <a:solidFill>
              <a:srgbClr val="92C4A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-319046"/>
                <a:satOff val="-34410"/>
                <a:lumOff val="2476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734" tIns="1883195" rIns="124734" bIns="1003964" numCol="1" spcCol="1270" anchor="ctr" anchorCtr="0">
              <a:noAutofit/>
            </a:bodyPr>
            <a:lstStyle/>
            <a:p>
              <a:pPr algn="ctr" defTabSz="7796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754" dirty="0"/>
                <a:t>Spitex-vergleich</a:t>
              </a:r>
              <a:endParaRPr lang="en-US" sz="1754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7900392" y="1410494"/>
              <a:ext cx="1585912" cy="1585912"/>
            </a:xfrm>
            <a:prstGeom prst="ellipse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9000" r="-1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9379"/>
                <a:satOff val="381"/>
                <a:lumOff val="-290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7" name="Left-Right Arrow 16"/>
          <p:cNvSpPr/>
          <p:nvPr/>
        </p:nvSpPr>
        <p:spPr>
          <a:xfrm>
            <a:off x="624605" y="4818918"/>
            <a:ext cx="7894789" cy="659423"/>
          </a:xfrm>
          <a:prstGeom prst="left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0" y="5974373"/>
            <a:ext cx="9144000" cy="615462"/>
          </a:xfrm>
          <a:prstGeom prst="rect">
            <a:avLst/>
          </a:prstGeom>
          <a:solidFill>
            <a:srgbClr val="66CC00"/>
          </a:solidFill>
          <a:ln w="9525">
            <a:solidFill>
              <a:srgbClr val="63C00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1662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41597" y="6132653"/>
            <a:ext cx="1648051" cy="32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285720" y="6429396"/>
            <a:ext cx="4009292" cy="311150"/>
          </a:xfrm>
        </p:spPr>
        <p:txBody>
          <a:bodyPr/>
          <a:lstStyle/>
          <a:p>
            <a:fld id="{D4A0CE9C-A259-4E05-8E08-EC8A732DACAF}" type="datetime1">
              <a:rPr lang="de-CH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/>
              <a:pPr/>
              <a:t>52</a:t>
            </a:fld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5583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773" y="4149080"/>
            <a:ext cx="8053639" cy="533887"/>
          </a:xfrm>
        </p:spPr>
        <p:txBody>
          <a:bodyPr/>
          <a:lstStyle/>
          <a:p>
            <a:r>
              <a:rPr lang="de-CH" sz="2000" b="1" dirty="0" smtClean="0">
                <a:solidFill>
                  <a:srgbClr val="66CC00"/>
                </a:solidFill>
              </a:rPr>
              <a:t>Herzlichen Dank!</a:t>
            </a:r>
          </a:p>
          <a:p>
            <a:endParaRPr lang="de-CH" sz="2000" b="1" dirty="0" smtClean="0">
              <a:solidFill>
                <a:srgbClr val="66CC00"/>
              </a:solidFill>
            </a:endParaRPr>
          </a:p>
          <a:p>
            <a:endParaRPr lang="de-CH" sz="2000" b="1" dirty="0" smtClean="0">
              <a:solidFill>
                <a:srgbClr val="66CC00"/>
              </a:solidFill>
            </a:endParaRPr>
          </a:p>
          <a:p>
            <a:endParaRPr lang="de-CH" b="1" dirty="0" smtClean="0"/>
          </a:p>
          <a:p>
            <a:endParaRPr lang="de-CH" b="1" dirty="0" smtClean="0"/>
          </a:p>
          <a:p>
            <a:endParaRPr lang="de-CH" b="1" dirty="0" smtClean="0"/>
          </a:p>
          <a:p>
            <a:endParaRPr lang="de-CH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907704" y="4682967"/>
            <a:ext cx="3289847" cy="162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b="1" dirty="0" smtClean="0"/>
              <a:t>Felix Schneuwly</a:t>
            </a:r>
          </a:p>
          <a:p>
            <a:r>
              <a:rPr lang="de-CH" sz="1800" dirty="0" smtClean="0"/>
              <a:t>Head of Public Affairs</a:t>
            </a:r>
          </a:p>
          <a:p>
            <a:r>
              <a:rPr lang="de-CH" sz="1800" dirty="0" smtClean="0"/>
              <a:t>felix.schneuwly@comparis.ch</a:t>
            </a:r>
          </a:p>
          <a:p>
            <a:pPr>
              <a:tabLst>
                <a:tab pos="357188" algn="l"/>
              </a:tabLst>
            </a:pPr>
            <a:r>
              <a:rPr lang="en-GB" sz="1800" dirty="0" smtClean="0"/>
              <a:t>T:	+41 44 360 34 02</a:t>
            </a:r>
          </a:p>
          <a:p>
            <a:pPr>
              <a:tabLst>
                <a:tab pos="357188" algn="l"/>
              </a:tabLst>
            </a:pPr>
            <a:r>
              <a:rPr lang="en-GB" sz="1800" dirty="0" smtClean="0"/>
              <a:t>M:	+41 79 600 19 12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85720" y="6429396"/>
            <a:ext cx="4009292" cy="311150"/>
          </a:xfrm>
          <a:prstGeom prst="rect">
            <a:avLst/>
          </a:prstGeom>
        </p:spPr>
        <p:txBody>
          <a:bodyPr/>
          <a:lstStyle/>
          <a:p>
            <a:fld id="{D4A0CE9C-A259-4E05-8E08-EC8A732DACAF}" type="datetime1">
              <a:rPr lang="de-CH"/>
              <a:pPr/>
              <a:t>28.10.2018</a:t>
            </a:fld>
            <a:r>
              <a:rPr lang="de-CH" sz="1000" dirty="0" smtClean="0">
                <a:solidFill>
                  <a:schemeClr val="bg1"/>
                </a:solidFill>
              </a:rPr>
              <a:t>, </a:t>
            </a:r>
            <a:r>
              <a:rPr lang="de-CH" dirty="0" smtClean="0"/>
              <a:t>Seite </a:t>
            </a:r>
            <a:fld id="{F94137F3-652A-4938-A6DD-B6F21E6E99E4}" type="slidenum">
              <a:rPr lang="de-CH"/>
              <a:pPr/>
              <a:t>53</a:t>
            </a:fld>
            <a:endParaRPr lang="de-CH" dirty="0"/>
          </a:p>
          <a:p>
            <a:endParaRPr lang="de-CH" sz="1000" dirty="0" smtClean="0">
              <a:solidFill>
                <a:schemeClr val="bg1"/>
              </a:solidFill>
            </a:endParaRPr>
          </a:p>
          <a:p>
            <a:endParaRPr lang="de-CH" sz="1000" dirty="0">
              <a:solidFill>
                <a:schemeClr val="bg1"/>
              </a:solidFill>
            </a:endParaRPr>
          </a:p>
        </p:txBody>
      </p:sp>
      <p:pic>
        <p:nvPicPr>
          <p:cNvPr id="9" name="Picture 8" descr="20Jahre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52"/>
            <a:ext cx="9143999" cy="140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97152"/>
            <a:ext cx="1250594" cy="1250594"/>
          </a:xfrm>
          <a:prstGeom prst="rect">
            <a:avLst/>
          </a:prstGeom>
        </p:spPr>
      </p:pic>
      <p:pic>
        <p:nvPicPr>
          <p:cNvPr id="7" name="Picture 2" descr="C:\Users\felix.schneuwly\Pictures\Diverse\Info-Wisd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436" y="1628800"/>
            <a:ext cx="4104456" cy="2404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36504" y="1691381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2000" b="1" dirty="0"/>
              <a:t>Steigende Gesundheitskosten – </a:t>
            </a:r>
            <a:endParaRPr lang="de-CH" sz="2000" b="1" dirty="0" smtClean="0"/>
          </a:p>
          <a:p>
            <a:r>
              <a:rPr lang="de-CH" sz="2000" b="1" dirty="0" smtClean="0"/>
              <a:t>wer </a:t>
            </a:r>
            <a:r>
              <a:rPr lang="de-CH" sz="2000" b="1" dirty="0"/>
              <a:t>muss sie in den Griff bekommen</a:t>
            </a:r>
            <a:r>
              <a:rPr lang="de-CH" sz="2000" b="1" dirty="0" smtClean="0"/>
              <a:t>?</a:t>
            </a:r>
          </a:p>
          <a:p>
            <a:endParaRPr lang="en-US" sz="800" b="1" dirty="0"/>
          </a:p>
          <a:p>
            <a:r>
              <a:rPr lang="de-CH" sz="2000" b="1" dirty="0" smtClean="0"/>
              <a:t>Wir alle durch weniger, aber intelligentere Regulierung und nicht durch die Perfektion staatlicher Interventionen!</a:t>
            </a:r>
            <a:endParaRPr lang="de-CH" sz="2000" b="1" dirty="0"/>
          </a:p>
        </p:txBody>
      </p:sp>
    </p:spTree>
    <p:extLst>
      <p:ext uri="{BB962C8B-B14F-4D97-AF65-F5344CB8AC3E}">
        <p14:creationId xmlns:p14="http://schemas.microsoft.com/office/powerpoint/2010/main" val="28072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980" y="138184"/>
            <a:ext cx="4375969" cy="626460"/>
          </a:xfrm>
        </p:spPr>
        <p:txBody>
          <a:bodyPr/>
          <a:lstStyle/>
          <a:p>
            <a:r>
              <a:rPr lang="de-CH" dirty="0" smtClean="0"/>
              <a:t>Warenkorbstruktur gem. Landesindex </a:t>
            </a:r>
            <a:br>
              <a:rPr lang="de-CH" dirty="0" smtClean="0"/>
            </a:br>
            <a:r>
              <a:rPr lang="de-CH" dirty="0" smtClean="0"/>
              <a:t>der Konsumentenpreise (LIK)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6</a:t>
            </a:fld>
            <a:endParaRPr lang="de-CH" dirty="0" smtClean="0"/>
          </a:p>
        </p:txBody>
      </p:sp>
      <p:graphicFrame>
        <p:nvGraphicFramePr>
          <p:cNvPr id="5" name="Picture Placeholder 10"/>
          <p:cNvGraphicFramePr>
            <a:graphicFrameLocks noGrp="1"/>
          </p:cNvGraphicFramePr>
          <p:nvPr>
            <p:extLst/>
          </p:nvPr>
        </p:nvGraphicFramePr>
        <p:xfrm>
          <a:off x="384458" y="1036119"/>
          <a:ext cx="8375084" cy="4852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3309090" y="5243353"/>
            <a:ext cx="2592288" cy="378227"/>
          </a:xfrm>
        </p:spPr>
        <p:txBody>
          <a:bodyPr/>
          <a:lstStyle/>
          <a:p>
            <a:pPr marL="0" indent="0" algn="r">
              <a:buNone/>
            </a:pPr>
            <a:r>
              <a:rPr lang="de-DE" sz="1108" b="0" dirty="0"/>
              <a:t> Gesundheit       </a:t>
            </a:r>
            <a:r>
              <a:rPr lang="de-DE" sz="2585" b="0" dirty="0"/>
              <a:t>+46.1% 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3454619" y="4710533"/>
            <a:ext cx="2446759" cy="24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de-DE" sz="1108" b="0" kern="0" dirty="0"/>
              <a:t>Freizeit/Kultur                  </a:t>
            </a:r>
            <a:r>
              <a:rPr lang="de-DE" sz="1662" b="0" kern="0" dirty="0"/>
              <a:t>+27,3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3375559" y="4171765"/>
            <a:ext cx="2525819" cy="37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de-DE" sz="1108" b="0" kern="0" dirty="0" smtClean="0"/>
              <a:t>Waren/DL     </a:t>
            </a:r>
            <a:r>
              <a:rPr lang="de-DE" sz="2954" b="0" kern="0" dirty="0"/>
              <a:t>+58.8%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3375559" y="4027220"/>
            <a:ext cx="2525819" cy="24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de-DE" sz="1477" b="0" kern="0" dirty="0"/>
              <a:t> </a:t>
            </a:r>
            <a:r>
              <a:rPr lang="de-DE" sz="1108" b="0" kern="0" dirty="0"/>
              <a:t>Verkehr                         </a:t>
            </a:r>
            <a:r>
              <a:rPr lang="de-DE" sz="1477" b="0" kern="0" dirty="0"/>
              <a:t>+15,5%  </a:t>
            </a:r>
          </a:p>
        </p:txBody>
      </p:sp>
      <p:sp>
        <p:nvSpPr>
          <p:cNvPr id="13" name="Content Placeholder 5"/>
          <p:cNvSpPr txBox="1">
            <a:spLocks/>
          </p:cNvSpPr>
          <p:nvPr/>
        </p:nvSpPr>
        <p:spPr bwMode="auto">
          <a:xfrm>
            <a:off x="2994705" y="3461025"/>
            <a:ext cx="2918522" cy="36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de-DE" sz="3323" b="0" kern="0" dirty="0"/>
              <a:t> </a:t>
            </a:r>
            <a:r>
              <a:rPr lang="de-DE" sz="1108" b="0" kern="0" dirty="0"/>
              <a:t>Information</a:t>
            </a:r>
            <a:r>
              <a:rPr lang="de-DE" sz="3323" b="0" kern="0" dirty="0"/>
              <a:t>+70.6%</a:t>
            </a:r>
          </a:p>
        </p:txBody>
      </p:sp>
      <p:sp>
        <p:nvSpPr>
          <p:cNvPr id="14" name="Content Placeholder 5"/>
          <p:cNvSpPr txBox="1">
            <a:spLocks/>
          </p:cNvSpPr>
          <p:nvPr/>
        </p:nvSpPr>
        <p:spPr bwMode="auto">
          <a:xfrm>
            <a:off x="3472579" y="3326787"/>
            <a:ext cx="2418751" cy="23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de-DE" sz="1292" b="0" kern="0" dirty="0"/>
              <a:t> </a:t>
            </a:r>
            <a:r>
              <a:rPr lang="de-DE" sz="1108" b="0" kern="0" dirty="0"/>
              <a:t>Wohnen/Energie               </a:t>
            </a:r>
            <a:r>
              <a:rPr lang="de-DE" sz="1292" b="0" kern="0" dirty="0"/>
              <a:t>+0,8%</a:t>
            </a:r>
          </a:p>
        </p:txBody>
      </p:sp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3454619" y="2395063"/>
            <a:ext cx="2436711" cy="37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de-DE" sz="1477" b="0" kern="0" dirty="0"/>
              <a:t> </a:t>
            </a:r>
            <a:r>
              <a:rPr lang="de-DE" sz="1108" b="0" kern="0" dirty="0"/>
              <a:t>Alkohol/Tabak                </a:t>
            </a:r>
            <a:r>
              <a:rPr lang="de-DE" sz="1477" b="0" kern="0" dirty="0"/>
              <a:t>-15.0%</a:t>
            </a:r>
          </a:p>
        </p:txBody>
      </p:sp>
      <p:sp>
        <p:nvSpPr>
          <p:cNvPr id="16" name="Content Placeholder 5"/>
          <p:cNvSpPr txBox="1">
            <a:spLocks/>
          </p:cNvSpPr>
          <p:nvPr/>
        </p:nvSpPr>
        <p:spPr bwMode="auto">
          <a:xfrm>
            <a:off x="2795298" y="2111228"/>
            <a:ext cx="3113991" cy="37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de-DE" sz="2585" b="0" kern="0" dirty="0"/>
              <a:t> </a:t>
            </a:r>
            <a:r>
              <a:rPr lang="de-DE" sz="1108" b="0" kern="0" dirty="0"/>
              <a:t> Bildung                </a:t>
            </a:r>
            <a:r>
              <a:rPr lang="de-DE" sz="2585" b="0" kern="0" dirty="0"/>
              <a:t>-50.0%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 bwMode="auto">
          <a:xfrm>
            <a:off x="3472578" y="2010815"/>
            <a:ext cx="2436711" cy="34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de-DE" sz="1292" b="0" kern="0" dirty="0"/>
              <a:t> </a:t>
            </a:r>
            <a:r>
              <a:rPr lang="de-DE" sz="1108" b="0" kern="0" dirty="0"/>
              <a:t>Restaurants/Hotels           </a:t>
            </a:r>
            <a:r>
              <a:rPr lang="de-DE" sz="1292" b="0" kern="0" dirty="0"/>
              <a:t>-16,8%  </a:t>
            </a:r>
          </a:p>
        </p:txBody>
      </p:sp>
      <p:sp>
        <p:nvSpPr>
          <p:cNvPr id="18" name="Content Placeholder 5"/>
          <p:cNvSpPr txBox="1">
            <a:spLocks/>
          </p:cNvSpPr>
          <p:nvPr/>
        </p:nvSpPr>
        <p:spPr bwMode="auto">
          <a:xfrm>
            <a:off x="3454619" y="1690844"/>
            <a:ext cx="2459350" cy="37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de-DE" sz="2585" b="0" kern="0" dirty="0"/>
              <a:t> </a:t>
            </a:r>
            <a:r>
              <a:rPr lang="de-DE" sz="1108" b="0" kern="0" dirty="0"/>
              <a:t>Haushalt              </a:t>
            </a:r>
            <a:r>
              <a:rPr lang="de-DE" sz="2585" b="0" kern="0" dirty="0"/>
              <a:t>-33,8%</a:t>
            </a:r>
          </a:p>
        </p:txBody>
      </p:sp>
      <p:sp>
        <p:nvSpPr>
          <p:cNvPr id="19" name="Content Placeholder 5"/>
          <p:cNvSpPr txBox="1">
            <a:spLocks/>
          </p:cNvSpPr>
          <p:nvPr/>
        </p:nvSpPr>
        <p:spPr bwMode="auto">
          <a:xfrm>
            <a:off x="3508497" y="1606416"/>
            <a:ext cx="2382833" cy="37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de-DE" sz="1108" b="0" kern="0" dirty="0"/>
              <a:t>  Bekleidung/Schuhe            -41.5%</a:t>
            </a:r>
          </a:p>
        </p:txBody>
      </p:sp>
      <p:sp>
        <p:nvSpPr>
          <p:cNvPr id="20" name="Content Placeholder 5"/>
          <p:cNvSpPr txBox="1">
            <a:spLocks/>
          </p:cNvSpPr>
          <p:nvPr/>
        </p:nvSpPr>
        <p:spPr bwMode="auto">
          <a:xfrm>
            <a:off x="3508497" y="1388669"/>
            <a:ext cx="2382833" cy="33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de-DE" sz="1108" b="0" kern="0" dirty="0"/>
              <a:t>Nahrungsmittel               </a:t>
            </a:r>
            <a:r>
              <a:rPr lang="de-DE" sz="1477" b="0" kern="0" dirty="0"/>
              <a:t>-26.6%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6530206" y="5877272"/>
            <a:ext cx="2372784" cy="26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CC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CH" sz="1108" b="0" i="1" kern="0" dirty="0"/>
              <a:t>Quelle: KOF/Comparis, 14.11.2017</a:t>
            </a:r>
          </a:p>
        </p:txBody>
      </p:sp>
      <p:sp>
        <p:nvSpPr>
          <p:cNvPr id="22" name="Rounded Rectangle 21"/>
          <p:cNvSpPr/>
          <p:nvPr/>
        </p:nvSpPr>
        <p:spPr>
          <a:xfrm rot="-300000">
            <a:off x="1644662" y="5822326"/>
            <a:ext cx="4803977" cy="783193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Information/Gesundheit nehmen zu,</a:t>
            </a:r>
          </a:p>
          <a:p>
            <a:pPr algn="ctr">
              <a:buNone/>
            </a:pPr>
            <a:r>
              <a:rPr lang="de-CH" sz="2000" b="1" dirty="0" smtClean="0"/>
              <a:t>Bildung/Haushalt/Nahrung ab.</a:t>
            </a:r>
          </a:p>
        </p:txBody>
      </p:sp>
    </p:spTree>
    <p:extLst>
      <p:ext uri="{BB962C8B-B14F-4D97-AF65-F5344CB8AC3E}">
        <p14:creationId xmlns:p14="http://schemas.microsoft.com/office/powerpoint/2010/main" val="429237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299370"/>
              </p:ext>
            </p:extLst>
          </p:nvPr>
        </p:nvGraphicFramePr>
        <p:xfrm>
          <a:off x="309530" y="1026614"/>
          <a:ext cx="8510942" cy="4861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22146"/>
            <a:ext cx="4009292" cy="429963"/>
          </a:xfrm>
        </p:spPr>
        <p:txBody>
          <a:bodyPr/>
          <a:lstStyle/>
          <a:p>
            <a:r>
              <a:rPr lang="de-CH" dirty="0" smtClean="0"/>
              <a:t>Kostenanstieg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-300000">
            <a:off x="3893217" y="3787883"/>
            <a:ext cx="4032480" cy="1123712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Stetig steigende Kosten, egal wie Bundesbern und die Kantone regulieren.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828" y="5888403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i="1" dirty="0" smtClean="0"/>
              <a:t>Quelle: KOF/Comparis, 14.11.2017</a:t>
            </a:r>
            <a:endParaRPr lang="de-CH" sz="1200" i="1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85720" y="6429396"/>
            <a:ext cx="4009292" cy="311150"/>
          </a:xfrm>
        </p:spPr>
        <p:txBody>
          <a:bodyPr/>
          <a:lstStyle/>
          <a:p>
            <a:fld id="{D4A0CE9C-A259-4E05-8E08-EC8A732DACAF}" type="datetime1">
              <a:rPr lang="de-CH" smtClean="0"/>
              <a:pPr/>
              <a:t>28.10.2018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7</a:t>
            </a:fld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57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 animBg="0"/>
        </p:bldSub>
      </p:bldGraphic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3105"/>
            <a:ext cx="4009292" cy="700087"/>
          </a:xfrm>
        </p:spPr>
        <p:txBody>
          <a:bodyPr/>
          <a:lstStyle/>
          <a:p>
            <a:r>
              <a:rPr lang="de-CH" dirty="0" smtClean="0"/>
              <a:t>Wertschöpfung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E9C-A259-4E05-8E08-EC8A732DACAF}" type="datetime1">
              <a:rPr lang="de-CH" smtClean="0"/>
              <a:pPr/>
              <a:t>29.10.2018</a:t>
            </a:fld>
            <a:r>
              <a:rPr lang="de-CH" dirty="0" smtClean="0"/>
              <a:t>, Seite </a:t>
            </a:r>
            <a:fld id="{F94137F3-652A-4938-A6DD-B6F21E6E99E4}" type="slidenum">
              <a:rPr lang="de-CH" smtClean="0"/>
              <a:pPr/>
              <a:t>8</a:t>
            </a:fld>
            <a:endParaRPr lang="de-CH" dirty="0" smtClean="0"/>
          </a:p>
          <a:p>
            <a:endParaRPr lang="de-CH" dirty="0"/>
          </a:p>
        </p:txBody>
      </p:sp>
      <p:pic>
        <p:nvPicPr>
          <p:cNvPr id="5" name="Grafik 1">
            <a:extLst>
              <a:ext uri="{FF2B5EF4-FFF2-40B4-BE49-F238E27FC236}">
                <a16:creationId xmlns:a16="http://schemas.microsoft.com/office/drawing/2014/main" id="{23F1B149-800C-3848-BD4B-C87B4D89C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98436"/>
            <a:ext cx="8661698" cy="49788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509" y="5888305"/>
            <a:ext cx="2338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i="1" dirty="0" smtClean="0"/>
              <a:t>Quelle: Gyger/Comparis, 2018</a:t>
            </a:r>
            <a:endParaRPr lang="de-CH" sz="1000" i="1" dirty="0"/>
          </a:p>
        </p:txBody>
      </p:sp>
    </p:spTree>
    <p:extLst>
      <p:ext uri="{BB962C8B-B14F-4D97-AF65-F5344CB8AC3E}">
        <p14:creationId xmlns:p14="http://schemas.microsoft.com/office/powerpoint/2010/main" val="37779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523" t="23423" r="2160" b="13824"/>
          <a:stretch/>
        </p:blipFill>
        <p:spPr>
          <a:xfrm>
            <a:off x="24986" y="980728"/>
            <a:ext cx="9111977" cy="4902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44624"/>
            <a:ext cx="4009292" cy="700087"/>
          </a:xfrm>
        </p:spPr>
        <p:txBody>
          <a:bodyPr/>
          <a:lstStyle/>
          <a:p>
            <a:r>
              <a:rPr lang="de-CH" dirty="0" smtClean="0"/>
              <a:t>Kosten-/Prämien vs. BIP und Löhne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smtClean="0"/>
              <a:t>24.01.2017</a:t>
            </a:r>
            <a:r>
              <a:rPr lang="de-CH" dirty="0"/>
              <a:t>, Seite </a:t>
            </a:r>
            <a:fld id="{F94137F3-652A-4938-A6DD-B6F21E6E99E4}" type="slidenum">
              <a:rPr lang="de-CH"/>
              <a:pPr/>
              <a:t>9</a:t>
            </a:fld>
            <a:endParaRPr lang="de-CH" dirty="0"/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5" name="Rounded Rectangle 4"/>
          <p:cNvSpPr/>
          <p:nvPr/>
        </p:nvSpPr>
        <p:spPr>
          <a:xfrm rot="-300000">
            <a:off x="1155103" y="1123756"/>
            <a:ext cx="4983573" cy="1123712"/>
          </a:xfrm>
          <a:prstGeom prst="roundRect">
            <a:avLst/>
          </a:prstGeom>
          <a:solidFill>
            <a:srgbClr val="B0E1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CH" sz="2000" b="1" dirty="0" smtClean="0"/>
              <a:t>Kosten für medizinische Leistungen zu Lasten der Grundversicherung wachsen stärker als BIP und Löhne.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038" y="5888403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i="1" dirty="0" smtClean="0"/>
              <a:t>Quelle: BFS, BAG, Preisüberwacher</a:t>
            </a:r>
            <a:endParaRPr lang="de-CH" sz="1200" i="1" dirty="0"/>
          </a:p>
        </p:txBody>
      </p:sp>
    </p:spTree>
    <p:extLst>
      <p:ext uri="{BB962C8B-B14F-4D97-AF65-F5344CB8AC3E}">
        <p14:creationId xmlns:p14="http://schemas.microsoft.com/office/powerpoint/2010/main" val="46493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2 Titelebenen D 2008">
  <a:themeElements>
    <a:clrScheme name="Compari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CC00"/>
      </a:accent1>
      <a:accent2>
        <a:srgbClr val="017B4F"/>
      </a:accent2>
      <a:accent3>
        <a:srgbClr val="000000"/>
      </a:accent3>
      <a:accent4>
        <a:srgbClr val="F96C18"/>
      </a:accent4>
      <a:accent5>
        <a:srgbClr val="F90C15"/>
      </a:accent5>
      <a:accent6>
        <a:srgbClr val="FCFF23"/>
      </a:accent6>
      <a:hlink>
        <a:srgbClr val="017B4F"/>
      </a:hlink>
      <a:folHlink>
        <a:srgbClr val="50A000"/>
      </a:folHlink>
    </a:clrScheme>
    <a:fontScheme name="Compar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mpar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8000" cap="flat" cmpd="sng" algn="ctr">
          <a:solidFill>
            <a:schemeClr val="lt1"/>
          </a:solidFill>
          <a:prstDash val="solid"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" pitchFamily="34" charset="-128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16632</TotalTime>
  <Words>2656</Words>
  <Application>Microsoft Office PowerPoint</Application>
  <PresentationFormat>On-screen Show (4:3)</PresentationFormat>
  <Paragraphs>462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ＭＳ Ｐゴシック</vt:lpstr>
      <vt:lpstr>Arial</vt:lpstr>
      <vt:lpstr>Calibri</vt:lpstr>
      <vt:lpstr>Times New Roman</vt:lpstr>
      <vt:lpstr>Wingdings</vt:lpstr>
      <vt:lpstr>Wingdings 2</vt:lpstr>
      <vt:lpstr>2 Titelebenen D 2008</vt:lpstr>
      <vt:lpstr>PowerPoint Presentation</vt:lpstr>
      <vt:lpstr>Übersicht</vt:lpstr>
      <vt:lpstr>Erfolgsbilanz KVG</vt:lpstr>
      <vt:lpstr>Lebenserwartung / Gesundheitsausgaben</vt:lpstr>
      <vt:lpstr>Determinanten der Gesundheit</vt:lpstr>
      <vt:lpstr>Warenkorbstruktur gem. Landesindex  der Konsumentenpreise (LIK)</vt:lpstr>
      <vt:lpstr>Kostenanstieg</vt:lpstr>
      <vt:lpstr>Wertschöpfung</vt:lpstr>
      <vt:lpstr>Kosten-/Prämien vs. BIP und Löhne</vt:lpstr>
      <vt:lpstr>Düstere Prognosen</vt:lpstr>
      <vt:lpstr>ZV und Selbstzahlungen</vt:lpstr>
      <vt:lpstr>Selbstzahlungen </vt:lpstr>
      <vt:lpstr>Kantonale Bandbreiten der Prämien 2019</vt:lpstr>
      <vt:lpstr>Gesundheitskosten am Lebensende (1)</vt:lpstr>
      <vt:lpstr>Gesundheitskosten am Lebensende (2)</vt:lpstr>
      <vt:lpstr>Hüftgelenkersatz - Überarztung?</vt:lpstr>
      <vt:lpstr>Subventionen insgesamt pro Fall</vt:lpstr>
      <vt:lpstr>Spitäler und ihre Margen</vt:lpstr>
      <vt:lpstr>Spitalinfektionen</vt:lpstr>
      <vt:lpstr>Qualität: Sicherheit und Wettbewerb</vt:lpstr>
      <vt:lpstr>Provisionen - Fakten</vt:lpstr>
      <vt:lpstr>Drei Herausforderungen</vt:lpstr>
      <vt:lpstr>Übersicht</vt:lpstr>
      <vt:lpstr>Strategie oder bloss Massnahmenpaket?</vt:lpstr>
      <vt:lpstr>Lebensqualität - Gesundheitsschutz: Antibiotikaresistenz</vt:lpstr>
      <vt:lpstr>Lebensqualität - Gesundheitsschutz Strategie NOSO</vt:lpstr>
      <vt:lpstr>Chancengleichheit Finanzierungsgerechtigkeit und Zugang</vt:lpstr>
      <vt:lpstr>Transparenz - Gesundheitspolitische Steuerung</vt:lpstr>
      <vt:lpstr>Globalbudget/Kostenbremse</vt:lpstr>
      <vt:lpstr>Erfolgsgeschichte Managed Care</vt:lpstr>
      <vt:lpstr>Experimentierartikel</vt:lpstr>
      <vt:lpstr>Geht alles ohne KVG-Revision</vt:lpstr>
      <vt:lpstr>Bitte nicht noch mehr Planwirtschaft!</vt:lpstr>
      <vt:lpstr>Unbedingt tun</vt:lpstr>
      <vt:lpstr>Übersicht</vt:lpstr>
      <vt:lpstr>Typologie von Gesundheitssystemen</vt:lpstr>
      <vt:lpstr>Gesundheitssysteme - Finanzierung</vt:lpstr>
      <vt:lpstr>Staatliche Planung und Wettbewerb</vt:lpstr>
      <vt:lpstr>PowerPoint Presentation</vt:lpstr>
      <vt:lpstr>WZW und AVM stärken</vt:lpstr>
      <vt:lpstr>Individuelle Prämienverbilligungen IPV</vt:lpstr>
      <vt:lpstr>Spitalvergleich Comparis 2015</vt:lpstr>
      <vt:lpstr>Produktivität der Schweizer Spitäler nach Kanton</vt:lpstr>
      <vt:lpstr>Zweiklassenmedizin?</vt:lpstr>
      <vt:lpstr>Dreizehnerliste ambulant statt stationär</vt:lpstr>
      <vt:lpstr>Einheitliche Finanzierung EFAS</vt:lpstr>
      <vt:lpstr>EFAS - Wirkungen</vt:lpstr>
      <vt:lpstr>Das elektronische Patientendossier</vt:lpstr>
      <vt:lpstr>Gesundheitsdaten und Krankenversicherer</vt:lpstr>
      <vt:lpstr>Übersicht</vt:lpstr>
      <vt:lpstr>Was Felix Schneuwly tun würde</vt:lpstr>
      <vt:lpstr>comparis.ch schafft Transparenz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stefanie.baumann</dc:creator>
  <cp:lastModifiedBy>Felix Schneuwly - comparis.ch</cp:lastModifiedBy>
  <cp:revision>860</cp:revision>
  <dcterms:created xsi:type="dcterms:W3CDTF">2012-02-21T15:52:34Z</dcterms:created>
  <dcterms:modified xsi:type="dcterms:W3CDTF">2018-10-29T00:44:40Z</dcterms:modified>
</cp:coreProperties>
</file>