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8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9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1" r:id="rId6"/>
    <p:sldMasterId id="2147483702" r:id="rId7"/>
    <p:sldMasterId id="2147483693" r:id="rId8"/>
    <p:sldMasterId id="2147483703" r:id="rId9"/>
    <p:sldMasterId id="2147483696" r:id="rId10"/>
    <p:sldMasterId id="2147483699" r:id="rId11"/>
    <p:sldMasterId id="2147483736" r:id="rId12"/>
    <p:sldMasterId id="2147483747" r:id="rId13"/>
    <p:sldMasterId id="2147483756" r:id="rId14"/>
    <p:sldMasterId id="2147483766" r:id="rId15"/>
  </p:sldMasterIdLst>
  <p:notesMasterIdLst>
    <p:notesMasterId r:id="rId47"/>
  </p:notesMasterIdLst>
  <p:handoutMasterIdLst>
    <p:handoutMasterId r:id="rId48"/>
  </p:handoutMasterIdLst>
  <p:sldIdLst>
    <p:sldId id="371" r:id="rId16"/>
    <p:sldId id="420" r:id="rId17"/>
    <p:sldId id="421" r:id="rId18"/>
    <p:sldId id="422" r:id="rId19"/>
    <p:sldId id="423" r:id="rId20"/>
    <p:sldId id="424" r:id="rId21"/>
    <p:sldId id="417" r:id="rId22"/>
    <p:sldId id="452" r:id="rId23"/>
    <p:sldId id="425" r:id="rId24"/>
    <p:sldId id="427" r:id="rId25"/>
    <p:sldId id="428" r:id="rId26"/>
    <p:sldId id="429" r:id="rId27"/>
    <p:sldId id="430" r:id="rId28"/>
    <p:sldId id="431" r:id="rId29"/>
    <p:sldId id="444" r:id="rId30"/>
    <p:sldId id="447" r:id="rId31"/>
    <p:sldId id="448" r:id="rId32"/>
    <p:sldId id="449" r:id="rId33"/>
    <p:sldId id="450" r:id="rId34"/>
    <p:sldId id="451" r:id="rId35"/>
    <p:sldId id="433" r:id="rId36"/>
    <p:sldId id="434" r:id="rId37"/>
    <p:sldId id="435" r:id="rId38"/>
    <p:sldId id="436" r:id="rId39"/>
    <p:sldId id="437" r:id="rId40"/>
    <p:sldId id="438" r:id="rId41"/>
    <p:sldId id="439" r:id="rId42"/>
    <p:sldId id="440" r:id="rId43"/>
    <p:sldId id="441" r:id="rId44"/>
    <p:sldId id="442" r:id="rId45"/>
    <p:sldId id="443" r:id="rId46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7EB"/>
    <a:srgbClr val="ECCCD5"/>
    <a:srgbClr val="009770"/>
    <a:srgbClr val="E4C9D5"/>
    <a:srgbClr val="6CA4D9"/>
    <a:srgbClr val="C2E465"/>
    <a:srgbClr val="666E77"/>
    <a:srgbClr val="D0D5D9"/>
    <a:srgbClr val="D1E1BB"/>
    <a:srgbClr val="D8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00" autoAdjust="0"/>
  </p:normalViewPr>
  <p:slideViewPr>
    <p:cSldViewPr snapToGrid="0" snapToObjects="1">
      <p:cViewPr varScale="1">
        <p:scale>
          <a:sx n="115" d="100"/>
          <a:sy n="115" d="100"/>
        </p:scale>
        <p:origin x="1530" y="84"/>
      </p:cViewPr>
      <p:guideLst/>
    </p:cSldViewPr>
  </p:slideViewPr>
  <p:outlineViewPr>
    <p:cViewPr>
      <p:scale>
        <a:sx n="33" d="100"/>
        <a:sy n="33" d="100"/>
      </p:scale>
      <p:origin x="0" y="-56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81" d="100"/>
          <a:sy n="81" d="100"/>
        </p:scale>
        <p:origin x="3066" y="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8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12" Type="http://schemas.openxmlformats.org/officeDocument/2006/relationships/slideMaster" Target="slideMasters/slideMaster7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3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DA990-D8EB-44E9-825A-37D48F5225D5}" type="datetimeFigureOut">
              <a:rPr lang="de-CH" smtClean="0"/>
              <a:t>19.10.2018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9D586-F0D5-4C12-90B8-24D36038D89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4888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BB809-BBEE-7448-9233-6973D63859EA}" type="datetimeFigureOut">
              <a:rPr lang="de-DE" smtClean="0"/>
              <a:t>19.10.2018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95C04-E291-F549-9F12-4CD1EACFC0C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8193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0263" y="219075"/>
            <a:ext cx="5507037" cy="4130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27778" y="8757591"/>
            <a:ext cx="3004819" cy="461010"/>
          </a:xfrm>
          <a:prstGeom prst="rect">
            <a:avLst/>
          </a:prstGeom>
        </p:spPr>
        <p:txBody>
          <a:bodyPr lIns="92266" tIns="46134" rIns="92266" bIns="46134"/>
          <a:lstStyle/>
          <a:p>
            <a:fld id="{4A55B9BF-99C7-425D-A1C7-4E0B8871658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87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28650"/>
            <a:ext cx="5449888" cy="4087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Exemplarischer Studienablauf (siehe Studie </a:t>
            </a:r>
            <a:r>
              <a:rPr lang="de-DE" dirty="0" err="1"/>
              <a:t>Angiologie</a:t>
            </a:r>
            <a:r>
              <a:rPr lang="de-DE" dirty="0"/>
              <a:t>).</a:t>
            </a:r>
          </a:p>
          <a:p>
            <a:endParaRPr lang="de-DE" dirty="0"/>
          </a:p>
          <a:p>
            <a:r>
              <a:rPr lang="de-DE" dirty="0"/>
              <a:t>Das Slide kann kritisch sein, weil es den “Schwarzen Peter“ der Ethik zuschiebt. Es zeigt aber, dass das IDSC schnell arbeitet und beim Forscher am Ende massiv Zeit spart.</a:t>
            </a:r>
          </a:p>
          <a:p>
            <a:endParaRPr lang="de-DE" dirty="0"/>
          </a:p>
          <a:p>
            <a:r>
              <a:rPr lang="de-DE" dirty="0"/>
              <a:t>Das Zitat ist von Marc </a:t>
            </a:r>
            <a:r>
              <a:rPr lang="de-DE" dirty="0" err="1"/>
              <a:t>Schindewolf</a:t>
            </a:r>
            <a:r>
              <a:rPr lang="de-DE" dirty="0"/>
              <a:t> von der </a:t>
            </a:r>
            <a:r>
              <a:rPr lang="de-DE" dirty="0" err="1"/>
              <a:t>Angiologie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6938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95C04-E291-F549-9F12-4CD1EACFC0CB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3166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95C04-E291-F549-9F12-4CD1EACFC0CB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284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95C04-E291-F549-9F12-4CD1EACFC0CB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8595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95C04-E291-F549-9F12-4CD1EACFC0CB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9933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3057525"/>
            <a:ext cx="9144000" cy="3800475"/>
          </a:xfrm>
          <a:prstGeom prst="rect">
            <a:avLst/>
          </a:prstGeom>
          <a:solidFill>
            <a:srgbClr val="666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Parallelogramm 8"/>
          <p:cNvSpPr/>
          <p:nvPr userDrawn="1"/>
        </p:nvSpPr>
        <p:spPr>
          <a:xfrm>
            <a:off x="3386139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6CA4D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Parallelogramm 9"/>
          <p:cNvSpPr/>
          <p:nvPr userDrawn="1"/>
        </p:nvSpPr>
        <p:spPr>
          <a:xfrm flipH="1">
            <a:off x="3000375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00977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Parallelogramm 10"/>
          <p:cNvSpPr/>
          <p:nvPr userDrawn="1"/>
        </p:nvSpPr>
        <p:spPr>
          <a:xfrm>
            <a:off x="420945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E4C9D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1520825"/>
            <a:ext cx="8064500" cy="900113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39750" y="2554425"/>
            <a:ext cx="8064500" cy="216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910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4991100" y="3057525"/>
            <a:ext cx="4152900" cy="3800475"/>
          </a:xfrm>
          <a:prstGeom prst="rect">
            <a:avLst/>
          </a:prstGeom>
          <a:solidFill>
            <a:srgbClr val="D1E1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3057525"/>
            <a:ext cx="5448300" cy="3800475"/>
          </a:xfrm>
          <a:prstGeom prst="rect">
            <a:avLst/>
          </a:prstGeom>
          <a:solidFill>
            <a:srgbClr val="009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arallelogramm 11"/>
          <p:cNvSpPr/>
          <p:nvPr userDrawn="1"/>
        </p:nvSpPr>
        <p:spPr>
          <a:xfrm>
            <a:off x="1379887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F8CE3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arallelogramm 12"/>
          <p:cNvSpPr/>
          <p:nvPr userDrawn="1"/>
        </p:nvSpPr>
        <p:spPr>
          <a:xfrm flipH="1">
            <a:off x="2108460" y="3057525"/>
            <a:ext cx="5757861" cy="3800475"/>
          </a:xfrm>
          <a:prstGeom prst="parallelogram">
            <a:avLst>
              <a:gd name="adj" fmla="val 50527"/>
            </a:avLst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platzhalter 4"/>
          <p:cNvSpPr>
            <a:spLocks noGrp="1"/>
          </p:cNvSpPr>
          <p:nvPr>
            <p:ph type="title"/>
          </p:nvPr>
        </p:nvSpPr>
        <p:spPr>
          <a:xfrm>
            <a:off x="539750" y="1520825"/>
            <a:ext cx="8064500" cy="8794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3500"/>
              </a:lnSpc>
              <a:defRPr sz="3500" b="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39750" y="2564619"/>
            <a:ext cx="8064500" cy="216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2574235" y="397565"/>
            <a:ext cx="1898374" cy="566531"/>
            <a:chOff x="2574235" y="397565"/>
            <a:chExt cx="1898374" cy="566531"/>
          </a:xfrm>
        </p:grpSpPr>
        <p:sp>
          <p:nvSpPr>
            <p:cNvPr id="11" name="Rechteck 10"/>
            <p:cNvSpPr/>
            <p:nvPr/>
          </p:nvSpPr>
          <p:spPr>
            <a:xfrm>
              <a:off x="2574235" y="397565"/>
              <a:ext cx="1898374" cy="566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902" y="433556"/>
              <a:ext cx="657392" cy="504000"/>
            </a:xfrm>
            <a:prstGeom prst="rect">
              <a:avLst/>
            </a:prstGeom>
          </p:spPr>
        </p:pic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303868"/>
            <a:ext cx="7776864" cy="956800"/>
          </a:xfrm>
        </p:spPr>
        <p:txBody>
          <a:bodyPr anchor="t" anchorCtr="0"/>
          <a:lstStyle>
            <a:lvl1pPr algn="l">
              <a:defRPr sz="3000" cap="none"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4644008" y="402670"/>
            <a:ext cx="41044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100" b="1" dirty="0" smtClean="0"/>
              <a:t>Direktion Medizin</a:t>
            </a:r>
            <a:endParaRPr lang="de-CH" sz="1100" b="1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7" y="430811"/>
            <a:ext cx="1764000" cy="248168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>
          <a:xfrm>
            <a:off x="-3078" y="2463800"/>
            <a:ext cx="9144000" cy="8931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echteck 14"/>
          <p:cNvSpPr/>
          <p:nvPr userDrawn="1"/>
        </p:nvSpPr>
        <p:spPr>
          <a:xfrm>
            <a:off x="-3078" y="3356992"/>
            <a:ext cx="9144000" cy="29523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eck 15"/>
          <p:cNvSpPr/>
          <p:nvPr userDrawn="1"/>
        </p:nvSpPr>
        <p:spPr>
          <a:xfrm>
            <a:off x="-3078" y="6309320"/>
            <a:ext cx="9144000" cy="5561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7687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303868"/>
            <a:ext cx="7776864" cy="956800"/>
          </a:xfrm>
        </p:spPr>
        <p:txBody>
          <a:bodyPr anchor="t" anchorCtr="0"/>
          <a:lstStyle>
            <a:lvl1pPr algn="l">
              <a:defRPr sz="3000" cap="none"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7" y="430811"/>
            <a:ext cx="1764000" cy="24816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6438"/>
            <a:ext cx="9144000" cy="43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4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18980" y="2463800"/>
            <a:ext cx="9180000" cy="4394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 userDrawn="1"/>
        </p:nvSpPr>
        <p:spPr>
          <a:xfrm>
            <a:off x="-18980" y="3356992"/>
            <a:ext cx="9180000" cy="3501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/>
          <p:cNvSpPr/>
          <p:nvPr userDrawn="1"/>
        </p:nvSpPr>
        <p:spPr>
          <a:xfrm>
            <a:off x="-18980" y="6214534"/>
            <a:ext cx="9180000" cy="6434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303868"/>
            <a:ext cx="7776864" cy="956800"/>
          </a:xfrm>
        </p:spPr>
        <p:txBody>
          <a:bodyPr anchor="t" anchorCtr="0"/>
          <a:lstStyle>
            <a:lvl1pPr algn="l">
              <a:defRPr sz="3000" cap="none"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83569" y="3602037"/>
            <a:ext cx="7848872" cy="2275235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177800" indent="-177800" algn="l"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e-CH" dirty="0" smtClean="0"/>
              <a:t>Untertitel</a:t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Referent/in</a:t>
            </a:r>
            <a:endParaRPr lang="de-CH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4644008" y="402670"/>
            <a:ext cx="41044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100" b="1" dirty="0" smtClean="0"/>
              <a:t>Direktion Medizin</a:t>
            </a:r>
            <a:endParaRPr lang="de-CH" sz="1100" b="1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7" y="430811"/>
            <a:ext cx="1764000" cy="2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59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18980" y="2463800"/>
            <a:ext cx="9180000" cy="4394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 userDrawn="1"/>
        </p:nvSpPr>
        <p:spPr>
          <a:xfrm>
            <a:off x="-18980" y="3356992"/>
            <a:ext cx="9180000" cy="3501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/>
          <p:cNvSpPr/>
          <p:nvPr userDrawn="1"/>
        </p:nvSpPr>
        <p:spPr>
          <a:xfrm>
            <a:off x="-18980" y="6214534"/>
            <a:ext cx="9180000" cy="6434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303868"/>
            <a:ext cx="7776864" cy="956800"/>
          </a:xfrm>
        </p:spPr>
        <p:txBody>
          <a:bodyPr anchor="t" anchorCtr="0"/>
          <a:lstStyle>
            <a:lvl1pPr algn="l">
              <a:defRPr sz="3000" cap="none"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83569" y="3602037"/>
            <a:ext cx="7848872" cy="2275235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177800" indent="-177800" algn="l">
              <a:buFont typeface="Arial" panose="020B0604020202020204" pitchFamily="34" charset="0"/>
              <a:buChar char="•"/>
              <a:defRPr sz="220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e-CH" dirty="0" smtClean="0"/>
              <a:t>Untertitel</a:t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Referent/in</a:t>
            </a:r>
            <a:endParaRPr lang="de-CH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4644008" y="402670"/>
            <a:ext cx="41044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100" b="1" dirty="0" smtClean="0"/>
              <a:t>Ärztliche Direktion</a:t>
            </a:r>
            <a:endParaRPr lang="de-CH" sz="1100" b="1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2" y="93602"/>
            <a:ext cx="4079809" cy="10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25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084" y="404665"/>
            <a:ext cx="8285832" cy="432048"/>
          </a:xfrm>
        </p:spPr>
        <p:txBody>
          <a:bodyPr anchor="ctr" anchorCtr="0"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20.06.2018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KISS4.0 Evaluation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9913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1556793"/>
            <a:ext cx="4070908" cy="462017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 smtClean="0"/>
              <a:t>20.09.2018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dirty="0" smtClean="0"/>
              <a:t>Michael Dahlweid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651718" y="1556793"/>
            <a:ext cx="4063198" cy="462017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26604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smtClean="0"/>
              <a:t>20.06.2018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KISS4.0 Evaluation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28625" y="1557338"/>
            <a:ext cx="4071938" cy="4032251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5"/>
          </p:nvPr>
        </p:nvSpPr>
        <p:spPr>
          <a:xfrm>
            <a:off x="4651718" y="1557338"/>
            <a:ext cx="4071938" cy="4032251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28625" y="5732463"/>
            <a:ext cx="4071938" cy="444500"/>
          </a:xfrm>
        </p:spPr>
        <p:txBody>
          <a:bodyPr>
            <a:noAutofit/>
          </a:bodyPr>
          <a:lstStyle>
            <a:lvl1pPr>
              <a:defRPr sz="1100" baseline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 smtClean="0"/>
              <a:t>Bildlegende durch Klicken bearbeiten</a:t>
            </a:r>
            <a:endParaRPr lang="de-CH" dirty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51718" y="5742602"/>
            <a:ext cx="4071938" cy="444500"/>
          </a:xfrm>
        </p:spPr>
        <p:txBody>
          <a:bodyPr>
            <a:noAutofit/>
          </a:bodyPr>
          <a:lstStyle>
            <a:lvl1pPr>
              <a:defRPr sz="1100" baseline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 smtClean="0"/>
              <a:t>Bildlegende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018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1556793"/>
            <a:ext cx="2664000" cy="46201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smtClean="0"/>
              <a:t>20.06.2018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KISS4.0 Evaluation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3240000" y="1556793"/>
            <a:ext cx="2664000" cy="46201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6050916" y="1556793"/>
            <a:ext cx="2664000" cy="46201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59629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4293097"/>
            <a:ext cx="2664000" cy="188386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20.06.2018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KISS4.0 Evaluation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3240000" y="4293097"/>
            <a:ext cx="2664000" cy="188386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6050916" y="4293097"/>
            <a:ext cx="2664000" cy="188386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428628" y="1671641"/>
            <a:ext cx="2663825" cy="247808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  <p:sp>
        <p:nvSpPr>
          <p:cNvPr id="12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3240176" y="1671641"/>
            <a:ext cx="2663825" cy="247808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  <p:sp>
        <p:nvSpPr>
          <p:cNvPr id="13" name="Bildplatzhalter 10"/>
          <p:cNvSpPr>
            <a:spLocks noGrp="1"/>
          </p:cNvSpPr>
          <p:nvPr>
            <p:ph type="pic" sz="quarter" idx="17"/>
          </p:nvPr>
        </p:nvSpPr>
        <p:spPr>
          <a:xfrm>
            <a:off x="6051092" y="1677959"/>
            <a:ext cx="2663825" cy="247808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9520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057525"/>
            <a:ext cx="9144000" cy="3800475"/>
          </a:xfrm>
          <a:prstGeom prst="rect">
            <a:avLst/>
          </a:prstGeom>
          <a:solidFill>
            <a:srgbClr val="666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Parallelogramm 10"/>
          <p:cNvSpPr/>
          <p:nvPr userDrawn="1"/>
        </p:nvSpPr>
        <p:spPr>
          <a:xfrm>
            <a:off x="3386139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6CA4D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Parallelogramm 11"/>
          <p:cNvSpPr/>
          <p:nvPr userDrawn="1"/>
        </p:nvSpPr>
        <p:spPr>
          <a:xfrm flipH="1">
            <a:off x="3000375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00977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39750" y="1520825"/>
            <a:ext cx="8064500" cy="900113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39750" y="2556014"/>
            <a:ext cx="8064500" cy="216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0" name="Parallelogramm 9"/>
          <p:cNvSpPr/>
          <p:nvPr userDrawn="1"/>
        </p:nvSpPr>
        <p:spPr>
          <a:xfrm>
            <a:off x="420945" y="3057525"/>
            <a:ext cx="5757861" cy="3800475"/>
          </a:xfrm>
          <a:prstGeom prst="parallelogram">
            <a:avLst>
              <a:gd name="adj" fmla="val 50527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157" y="1718422"/>
            <a:ext cx="966701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7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20.06.2018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KISS4.0 Evaluation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423334" y="5589241"/>
            <a:ext cx="8288867" cy="5877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smtClean="0"/>
              <a:t>Bildlegende</a:t>
            </a:r>
            <a:endParaRPr lang="de-CH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23334" y="620688"/>
            <a:ext cx="8288867" cy="489654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83703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34CE-95F3-944C-9A1C-CEE5724D4A6E}" type="datetimeFigureOut">
              <a:rPr lang="de-DE" smtClean="0"/>
              <a:pPr/>
              <a:t>19.10.2018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95CC-4FC0-C548-9A66-CC42668E8F8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8296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34CE-95F3-944C-9A1C-CEE5724D4A6E}" type="datetimeFigureOut">
              <a:rPr lang="de-DE" smtClean="0"/>
              <a:pPr/>
              <a:t>19.10.2018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95CC-4FC0-C548-9A66-CC42668E8F8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1509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057525"/>
            <a:ext cx="9144000" cy="3800475"/>
          </a:xfrm>
          <a:prstGeom prst="rect">
            <a:avLst/>
          </a:prstGeom>
          <a:solidFill>
            <a:srgbClr val="666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Parallelogramm 10"/>
          <p:cNvSpPr/>
          <p:nvPr userDrawn="1"/>
        </p:nvSpPr>
        <p:spPr>
          <a:xfrm>
            <a:off x="3386139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6CA4D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Parallelogramm 11"/>
          <p:cNvSpPr/>
          <p:nvPr userDrawn="1"/>
        </p:nvSpPr>
        <p:spPr>
          <a:xfrm flipH="1">
            <a:off x="3000375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00977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39750" y="1520825"/>
            <a:ext cx="8064500" cy="900113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39750" y="2556014"/>
            <a:ext cx="8064500" cy="216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0" name="Parallelogramm 9"/>
          <p:cNvSpPr/>
          <p:nvPr userDrawn="1"/>
        </p:nvSpPr>
        <p:spPr>
          <a:xfrm>
            <a:off x="420945" y="3057525"/>
            <a:ext cx="5757861" cy="3800475"/>
          </a:xfrm>
          <a:prstGeom prst="parallelogram">
            <a:avLst>
              <a:gd name="adj" fmla="val 50527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157" y="1718422"/>
            <a:ext cx="966701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6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057525"/>
            <a:ext cx="9144000" cy="3800475"/>
          </a:xfrm>
          <a:prstGeom prst="rect">
            <a:avLst/>
          </a:prstGeom>
          <a:solidFill>
            <a:srgbClr val="666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Parallelogramm 9"/>
          <p:cNvSpPr/>
          <p:nvPr userDrawn="1"/>
        </p:nvSpPr>
        <p:spPr>
          <a:xfrm>
            <a:off x="3386139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6CA4D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Parallelogramm 10"/>
          <p:cNvSpPr/>
          <p:nvPr userDrawn="1"/>
        </p:nvSpPr>
        <p:spPr>
          <a:xfrm flipH="1">
            <a:off x="3000375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00977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539750" y="1520825"/>
            <a:ext cx="8064500" cy="900113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39750" y="2556014"/>
            <a:ext cx="8064500" cy="216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7" name="Parallelogramm 16"/>
          <p:cNvSpPr/>
          <p:nvPr userDrawn="1"/>
        </p:nvSpPr>
        <p:spPr>
          <a:xfrm>
            <a:off x="420945" y="3057525"/>
            <a:ext cx="5757861" cy="3800475"/>
          </a:xfrm>
          <a:prstGeom prst="parallelogram">
            <a:avLst>
              <a:gd name="adj" fmla="val 50527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7157" y="1718422"/>
            <a:ext cx="9667019" cy="64008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6" y="355495"/>
            <a:ext cx="2005127" cy="28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42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20.06.2018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6857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084" y="629139"/>
            <a:ext cx="8285832" cy="783637"/>
          </a:xfrm>
          <a:solidFill>
            <a:schemeClr val="bg1">
              <a:alpha val="75000"/>
            </a:schemeClr>
          </a:solidFill>
        </p:spPr>
        <p:txBody>
          <a:bodyPr anchor="ctr" anchorCtr="0"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75000"/>
            </a:schemeClr>
          </a:solidFill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20.06.2018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6620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1556792"/>
            <a:ext cx="4070908" cy="462017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20.06.2018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651718" y="1556792"/>
            <a:ext cx="4063198" cy="4620172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41492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20.06.2018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28625" y="1557338"/>
            <a:ext cx="4071938" cy="403225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5"/>
          </p:nvPr>
        </p:nvSpPr>
        <p:spPr>
          <a:xfrm>
            <a:off x="4651718" y="1557338"/>
            <a:ext cx="4071938" cy="403225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28625" y="5732463"/>
            <a:ext cx="4071938" cy="444500"/>
          </a:xfrm>
        </p:spPr>
        <p:txBody>
          <a:bodyPr>
            <a:noAutofit/>
          </a:bodyPr>
          <a:lstStyle>
            <a:lvl1pPr>
              <a:defRPr sz="1100" baseline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Bildlegende durch Klicken bearbeiten</a:t>
            </a:r>
            <a:endParaRPr lang="de-CH" dirty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51718" y="5742601"/>
            <a:ext cx="4071938" cy="444500"/>
          </a:xfrm>
        </p:spPr>
        <p:txBody>
          <a:bodyPr>
            <a:noAutofit/>
          </a:bodyPr>
          <a:lstStyle>
            <a:lvl1pPr>
              <a:defRPr sz="1100" baseline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Bildlegende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32689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1556792"/>
            <a:ext cx="2664000" cy="46201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20.06.2018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3240000" y="1556792"/>
            <a:ext cx="2664000" cy="46201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6050916" y="1556792"/>
            <a:ext cx="2664000" cy="46201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1A2C0218-C00A-4544-92C0-48A234F0C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706" y="6599171"/>
            <a:ext cx="5919188" cy="144016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 smtClean="0"/>
              <a:t>KISS4.0 Evaluation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76750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3057525"/>
            <a:ext cx="9144000" cy="3800475"/>
          </a:xfrm>
          <a:prstGeom prst="rect">
            <a:avLst/>
          </a:prstGeom>
          <a:solidFill>
            <a:srgbClr val="666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Parallelogramm 6"/>
          <p:cNvSpPr/>
          <p:nvPr userDrawn="1"/>
        </p:nvSpPr>
        <p:spPr>
          <a:xfrm>
            <a:off x="3386139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6CA4D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Parallelogramm 7"/>
          <p:cNvSpPr/>
          <p:nvPr userDrawn="1"/>
        </p:nvSpPr>
        <p:spPr>
          <a:xfrm flipH="1">
            <a:off x="3000375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00977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Parallelogramm 8"/>
          <p:cNvSpPr/>
          <p:nvPr userDrawn="1"/>
        </p:nvSpPr>
        <p:spPr>
          <a:xfrm>
            <a:off x="420945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E4C9D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39750" y="1520825"/>
            <a:ext cx="8064500" cy="900113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2" name="Textplatzhalter 1"/>
          <p:cNvSpPr>
            <a:spLocks noGrp="1"/>
          </p:cNvSpPr>
          <p:nvPr>
            <p:ph idx="1"/>
          </p:nvPr>
        </p:nvSpPr>
        <p:spPr>
          <a:xfrm>
            <a:off x="537088" y="2633175"/>
            <a:ext cx="8058370" cy="303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000"/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952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4293096"/>
            <a:ext cx="2664000" cy="188386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20.06.2018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3240000" y="4293096"/>
            <a:ext cx="2664000" cy="188386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6050916" y="4293096"/>
            <a:ext cx="2664000" cy="188386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428625" y="1671638"/>
            <a:ext cx="2663825" cy="247808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2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3240175" y="1671638"/>
            <a:ext cx="2663825" cy="247808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3" name="Bildplatzhalter 10"/>
          <p:cNvSpPr>
            <a:spLocks noGrp="1"/>
          </p:cNvSpPr>
          <p:nvPr>
            <p:ph type="pic" sz="quarter" idx="17"/>
          </p:nvPr>
        </p:nvSpPr>
        <p:spPr>
          <a:xfrm>
            <a:off x="6051091" y="1677956"/>
            <a:ext cx="2663825" cy="247808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8BE6BC26-A478-2840-845C-18055CFF5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706" y="6599171"/>
            <a:ext cx="5919188" cy="144016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 smtClean="0"/>
              <a:t>KISS4.0 Evaluation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94055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20.06.2018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423332" y="5589240"/>
            <a:ext cx="8288867" cy="5877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/>
              <a:t>Bildlegende</a:t>
            </a:r>
            <a:endParaRPr lang="de-CH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23332" y="620688"/>
            <a:ext cx="8288867" cy="489654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B25FDA83-39E2-C943-BDD3-AB9E3E506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706" y="6599171"/>
            <a:ext cx="5919188" cy="144016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 smtClean="0"/>
              <a:t>KISS4.0 Evaluation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3580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4644008" y="402670"/>
            <a:ext cx="41044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100" b="1" dirty="0" smtClean="0"/>
              <a:t>Direktion Technologie und Innovation</a:t>
            </a:r>
            <a:endParaRPr lang="de-CH" sz="1100" b="1" dirty="0"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683568" y="1303868"/>
            <a:ext cx="7776864" cy="540956"/>
          </a:xfrm>
        </p:spPr>
        <p:txBody>
          <a:bodyPr anchor="t" anchorCtr="0"/>
          <a:lstStyle>
            <a:lvl1pPr algn="l">
              <a:defRPr sz="3000" cap="none" baseline="0"/>
            </a:lvl1pPr>
          </a:lstStyle>
          <a:p>
            <a:r>
              <a:rPr lang="de-DE" dirty="0" smtClean="0"/>
              <a:t>Evaluation Provider Data Center Services</a:t>
            </a:r>
            <a:endParaRPr lang="de-CH" dirty="0"/>
          </a:p>
        </p:txBody>
      </p:sp>
      <p:sp>
        <p:nvSpPr>
          <p:cNvPr id="13" name="Untertitel 2"/>
          <p:cNvSpPr txBox="1">
            <a:spLocks/>
          </p:cNvSpPr>
          <p:nvPr userDrawn="1"/>
        </p:nvSpPr>
        <p:spPr>
          <a:xfrm>
            <a:off x="683568" y="1916833"/>
            <a:ext cx="7776864" cy="3600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 smtClean="0"/>
              <a:t>Dr. Fried-Michael Dahlweid</a:t>
            </a:r>
            <a:endParaRPr lang="de-CH" dirty="0"/>
          </a:p>
        </p:txBody>
      </p:sp>
      <p:sp>
        <p:nvSpPr>
          <p:cNvPr id="18" name="Bildplatzhalter 6"/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2463800"/>
            <a:ext cx="9240838" cy="4421188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Bild durch Klicken hinzufügen</a:t>
            </a:r>
            <a:endParaRPr lang="de-CH" dirty="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9" b="11645"/>
          <a:stretch/>
        </p:blipFill>
        <p:spPr>
          <a:xfrm>
            <a:off x="0" y="2486025"/>
            <a:ext cx="9144000" cy="437197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0" y="408338"/>
            <a:ext cx="1764000" cy="28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20.06.2018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6706" y="6599171"/>
            <a:ext cx="5919188" cy="144016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KISS4.0 Evaluation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5575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1556792"/>
            <a:ext cx="4070908" cy="462017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20.06.2018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6706" y="6599171"/>
            <a:ext cx="5919188" cy="144016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KISS4.0 Evaluation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651718" y="1556792"/>
            <a:ext cx="4063198" cy="462017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768838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20.06.2018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6706" y="6599171"/>
            <a:ext cx="5919188" cy="144016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KISS4.0 Evaluation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28625" y="1557338"/>
            <a:ext cx="4071938" cy="403225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5"/>
          </p:nvPr>
        </p:nvSpPr>
        <p:spPr>
          <a:xfrm>
            <a:off x="4651718" y="1557338"/>
            <a:ext cx="4071938" cy="403225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CH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28625" y="5732463"/>
            <a:ext cx="4071938" cy="444500"/>
          </a:xfrm>
        </p:spPr>
        <p:txBody>
          <a:bodyPr>
            <a:noAutofit/>
          </a:bodyPr>
          <a:lstStyle>
            <a:lvl1pPr>
              <a:defRPr sz="1100" baseline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 smtClean="0"/>
              <a:t>Bildlegende durch Klicken bearbeiten</a:t>
            </a:r>
            <a:endParaRPr lang="de-CH" dirty="0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51718" y="5742601"/>
            <a:ext cx="4071938" cy="444500"/>
          </a:xfrm>
        </p:spPr>
        <p:txBody>
          <a:bodyPr>
            <a:noAutofit/>
          </a:bodyPr>
          <a:lstStyle>
            <a:lvl1pPr>
              <a:defRPr sz="1100" baseline="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 smtClean="0"/>
              <a:t>Bildlegende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94584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1556792"/>
            <a:ext cx="2664000" cy="46201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20.06.2018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6706" y="6599171"/>
            <a:ext cx="5919188" cy="144016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KISS4.0 Evaluation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3240000" y="1556792"/>
            <a:ext cx="2664000" cy="46201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6050916" y="1556792"/>
            <a:ext cx="2664000" cy="46201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430800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4293096"/>
            <a:ext cx="2664000" cy="188386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20.06.2018</a:t>
            </a:r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6706" y="6599171"/>
            <a:ext cx="5919188" cy="144016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KISS4.0 Evaluation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3240000" y="4293096"/>
            <a:ext cx="2664000" cy="188386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6050916" y="4293096"/>
            <a:ext cx="2664000" cy="188386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428625" y="1671638"/>
            <a:ext cx="2663825" cy="247808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  <p:sp>
        <p:nvSpPr>
          <p:cNvPr id="12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3240175" y="1671638"/>
            <a:ext cx="2663825" cy="247808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  <p:sp>
        <p:nvSpPr>
          <p:cNvPr id="13" name="Bildplatzhalter 10"/>
          <p:cNvSpPr>
            <a:spLocks noGrp="1"/>
          </p:cNvSpPr>
          <p:nvPr>
            <p:ph type="pic" sz="quarter" idx="17"/>
          </p:nvPr>
        </p:nvSpPr>
        <p:spPr>
          <a:xfrm>
            <a:off x="6051091" y="1677956"/>
            <a:ext cx="2663825" cy="247808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262144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ohn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20.06.2018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6706" y="6599171"/>
            <a:ext cx="5919188" cy="144016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KISS4.0 Evaluation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423332" y="5589240"/>
            <a:ext cx="8288867" cy="5877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dirty="0" smtClean="0"/>
              <a:t>Bildlegende</a:t>
            </a:r>
            <a:endParaRPr lang="de-CH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23332" y="620688"/>
            <a:ext cx="8288867" cy="489654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6242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F985-ABD3-4A91-9D7A-E05968ED0A80}" type="datetimeFigureOut">
              <a:rPr lang="de-CH" smtClean="0"/>
              <a:t>19.10.2018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01B-C62E-4B6E-9B9F-5EBC4BF2514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119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4991100" y="3057525"/>
            <a:ext cx="4152900" cy="3800475"/>
          </a:xfrm>
          <a:prstGeom prst="rect">
            <a:avLst/>
          </a:prstGeom>
          <a:solidFill>
            <a:srgbClr val="D1E1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0" y="3057525"/>
            <a:ext cx="4152900" cy="3800475"/>
          </a:xfrm>
          <a:prstGeom prst="rect">
            <a:avLst/>
          </a:prstGeom>
          <a:solidFill>
            <a:srgbClr val="009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arallelogramm 8"/>
          <p:cNvSpPr/>
          <p:nvPr userDrawn="1"/>
        </p:nvSpPr>
        <p:spPr>
          <a:xfrm>
            <a:off x="1379887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F8CE3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arallelogramm 9"/>
          <p:cNvSpPr/>
          <p:nvPr userDrawn="1"/>
        </p:nvSpPr>
        <p:spPr>
          <a:xfrm flipH="1">
            <a:off x="2100965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EE8F7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30958" y="1520825"/>
            <a:ext cx="8064500" cy="1089136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3500"/>
              </a:lnSpc>
              <a:defRPr sz="3500" b="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39750" y="2564619"/>
            <a:ext cx="8064500" cy="216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F985-ABD3-4A91-9D7A-E05968ED0A80}" type="datetimeFigureOut">
              <a:rPr lang="de-CH" smtClean="0"/>
              <a:t>19.10.2018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01B-C62E-4B6E-9B9F-5EBC4BF2514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8187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F985-ABD3-4A91-9D7A-E05968ED0A80}" type="datetimeFigureOut">
              <a:rPr lang="de-CH" smtClean="0"/>
              <a:t>19.10.2018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01B-C62E-4B6E-9B9F-5EBC4BF2514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01900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F985-ABD3-4A91-9D7A-E05968ED0A80}" type="datetimeFigureOut">
              <a:rPr lang="de-CH" smtClean="0"/>
              <a:t>19.10.2018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01B-C62E-4B6E-9B9F-5EBC4BF2514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9371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F985-ABD3-4A91-9D7A-E05968ED0A80}" type="datetimeFigureOut">
              <a:rPr lang="de-CH" smtClean="0"/>
              <a:t>19.10.2018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01B-C62E-4B6E-9B9F-5EBC4BF2514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1283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F985-ABD3-4A91-9D7A-E05968ED0A80}" type="datetimeFigureOut">
              <a:rPr lang="de-CH" smtClean="0"/>
              <a:t>19.10.2018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01B-C62E-4B6E-9B9F-5EBC4BF2514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5985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F985-ABD3-4A91-9D7A-E05968ED0A80}" type="datetimeFigureOut">
              <a:rPr lang="de-CH" smtClean="0"/>
              <a:t>19.10.2018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01B-C62E-4B6E-9B9F-5EBC4BF2514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82036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F985-ABD3-4A91-9D7A-E05968ED0A80}" type="datetimeFigureOut">
              <a:rPr lang="de-CH" smtClean="0"/>
              <a:t>19.10.2018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01B-C62E-4B6E-9B9F-5EBC4BF2514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39760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F985-ABD3-4A91-9D7A-E05968ED0A80}" type="datetimeFigureOut">
              <a:rPr lang="de-CH" smtClean="0"/>
              <a:t>19.10.2018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01B-C62E-4B6E-9B9F-5EBC4BF2514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7942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F985-ABD3-4A91-9D7A-E05968ED0A80}" type="datetimeFigureOut">
              <a:rPr lang="de-CH" smtClean="0"/>
              <a:t>19.10.2018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01B-C62E-4B6E-9B9F-5EBC4BF2514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8133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F985-ABD3-4A91-9D7A-E05968ED0A80}" type="datetimeFigureOut">
              <a:rPr lang="de-CH" smtClean="0"/>
              <a:t>19.10.2018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D501B-C62E-4B6E-9B9F-5EBC4BF2514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820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4991100" y="3057525"/>
            <a:ext cx="4152900" cy="3800475"/>
          </a:xfrm>
          <a:prstGeom prst="rect">
            <a:avLst/>
          </a:prstGeom>
          <a:solidFill>
            <a:srgbClr val="D1E1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0" y="3057525"/>
            <a:ext cx="5448300" cy="3800475"/>
          </a:xfrm>
          <a:prstGeom prst="rect">
            <a:avLst/>
          </a:prstGeom>
          <a:solidFill>
            <a:srgbClr val="009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arallelogramm 12"/>
          <p:cNvSpPr/>
          <p:nvPr userDrawn="1"/>
        </p:nvSpPr>
        <p:spPr>
          <a:xfrm>
            <a:off x="1379887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F8CE3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arallelogramm 13"/>
          <p:cNvSpPr/>
          <p:nvPr userDrawn="1"/>
        </p:nvSpPr>
        <p:spPr>
          <a:xfrm flipH="1">
            <a:off x="2108460" y="3057525"/>
            <a:ext cx="5757861" cy="3800475"/>
          </a:xfrm>
          <a:prstGeom prst="parallelogram">
            <a:avLst>
              <a:gd name="adj" fmla="val 50527"/>
            </a:avLst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39750" y="1520825"/>
            <a:ext cx="8064500" cy="1089136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3500"/>
              </a:lnSpc>
              <a:defRPr sz="3500" b="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30958" y="2560654"/>
            <a:ext cx="8064500" cy="216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057525"/>
            <a:ext cx="9144000" cy="3800475"/>
          </a:xfrm>
          <a:prstGeom prst="rect">
            <a:avLst/>
          </a:prstGeom>
          <a:solidFill>
            <a:srgbClr val="666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Parallelogramm 10"/>
          <p:cNvSpPr/>
          <p:nvPr userDrawn="1"/>
        </p:nvSpPr>
        <p:spPr>
          <a:xfrm>
            <a:off x="3386139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6CA4D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Parallelogramm 11"/>
          <p:cNvSpPr/>
          <p:nvPr userDrawn="1"/>
        </p:nvSpPr>
        <p:spPr>
          <a:xfrm flipH="1">
            <a:off x="3000375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00977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39750" y="1520825"/>
            <a:ext cx="8064500" cy="900113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39750" y="2556014"/>
            <a:ext cx="8064500" cy="216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0" name="Parallelogramm 9"/>
          <p:cNvSpPr/>
          <p:nvPr userDrawn="1"/>
        </p:nvSpPr>
        <p:spPr>
          <a:xfrm>
            <a:off x="420945" y="3057525"/>
            <a:ext cx="5757861" cy="3800475"/>
          </a:xfrm>
          <a:prstGeom prst="parallelogram">
            <a:avLst>
              <a:gd name="adj" fmla="val 50527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7157" y="1718422"/>
            <a:ext cx="966701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3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958" y="729659"/>
            <a:ext cx="8063847" cy="78292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/>
            </a:lvl1pPr>
          </a:lstStyle>
          <a:p>
            <a:r>
              <a:rPr kumimoji="0" lang="de-CH" sz="2800" b="1" i="0" u="none" strike="noStrike" kern="1200" cap="none" spc="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Mastertitelformat bearbeiten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20.09.2018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43A00-C0E5-F64E-B7F3-B20E065A2C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546100" y="1520825"/>
            <a:ext cx="8062913" cy="468630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3057525"/>
            <a:ext cx="9144000" cy="3800475"/>
          </a:xfrm>
          <a:prstGeom prst="rect">
            <a:avLst/>
          </a:prstGeom>
          <a:solidFill>
            <a:srgbClr val="009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arallelogramm 12"/>
          <p:cNvSpPr/>
          <p:nvPr userDrawn="1"/>
        </p:nvSpPr>
        <p:spPr>
          <a:xfrm>
            <a:off x="3386139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E3DB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arallelogramm 13"/>
          <p:cNvSpPr/>
          <p:nvPr userDrawn="1"/>
        </p:nvSpPr>
        <p:spPr>
          <a:xfrm flipH="1">
            <a:off x="2100965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6CA4D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arallelogramm 14"/>
          <p:cNvSpPr/>
          <p:nvPr userDrawn="1"/>
        </p:nvSpPr>
        <p:spPr>
          <a:xfrm>
            <a:off x="201592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E9869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platzhalter 4"/>
          <p:cNvSpPr>
            <a:spLocks noGrp="1"/>
          </p:cNvSpPr>
          <p:nvPr>
            <p:ph type="title"/>
          </p:nvPr>
        </p:nvSpPr>
        <p:spPr>
          <a:xfrm>
            <a:off x="539750" y="1520825"/>
            <a:ext cx="8064500" cy="8794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39750" y="2564619"/>
            <a:ext cx="8064500" cy="216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3057525"/>
            <a:ext cx="9144000" cy="3800475"/>
          </a:xfrm>
          <a:prstGeom prst="rect">
            <a:avLst/>
          </a:prstGeom>
          <a:solidFill>
            <a:srgbClr val="009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arallelogramm 12"/>
          <p:cNvSpPr/>
          <p:nvPr userDrawn="1"/>
        </p:nvSpPr>
        <p:spPr>
          <a:xfrm>
            <a:off x="3386139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E3DBC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arallelogramm 9"/>
          <p:cNvSpPr/>
          <p:nvPr userDrawn="1"/>
        </p:nvSpPr>
        <p:spPr>
          <a:xfrm flipH="1">
            <a:off x="2100965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6CA4D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arallelogramm 10"/>
          <p:cNvSpPr/>
          <p:nvPr userDrawn="1"/>
        </p:nvSpPr>
        <p:spPr>
          <a:xfrm>
            <a:off x="201592" y="3057525"/>
            <a:ext cx="5757861" cy="3800475"/>
          </a:xfrm>
          <a:prstGeom prst="parallelogram">
            <a:avLst>
              <a:gd name="adj" fmla="val 50527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39750" y="2564619"/>
            <a:ext cx="8064500" cy="216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7" name="Titelplatzhalter 4"/>
          <p:cNvSpPr>
            <a:spLocks noGrp="1"/>
          </p:cNvSpPr>
          <p:nvPr>
            <p:ph type="title"/>
          </p:nvPr>
        </p:nvSpPr>
        <p:spPr>
          <a:xfrm>
            <a:off x="539750" y="1520825"/>
            <a:ext cx="8064500" cy="8794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7"/>
          <a:stretch/>
        </p:blipFill>
        <p:spPr>
          <a:xfrm>
            <a:off x="-1650597" y="1718422"/>
            <a:ext cx="8265582" cy="64008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4991100" y="3057525"/>
            <a:ext cx="4152900" cy="3800475"/>
          </a:xfrm>
          <a:prstGeom prst="rect">
            <a:avLst/>
          </a:prstGeom>
          <a:solidFill>
            <a:srgbClr val="D1E1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0" y="3057525"/>
            <a:ext cx="5499100" cy="3800475"/>
          </a:xfrm>
          <a:prstGeom prst="rect">
            <a:avLst/>
          </a:prstGeom>
          <a:solidFill>
            <a:srgbClr val="009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arallelogramm 8"/>
          <p:cNvSpPr/>
          <p:nvPr userDrawn="1"/>
        </p:nvSpPr>
        <p:spPr>
          <a:xfrm>
            <a:off x="1379887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F8CE3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arallelogramm 9"/>
          <p:cNvSpPr/>
          <p:nvPr userDrawn="1"/>
        </p:nvSpPr>
        <p:spPr>
          <a:xfrm flipH="1">
            <a:off x="2100965" y="3057525"/>
            <a:ext cx="5757861" cy="3800475"/>
          </a:xfrm>
          <a:prstGeom prst="parallelogram">
            <a:avLst>
              <a:gd name="adj" fmla="val 50527"/>
            </a:avLst>
          </a:prstGeom>
          <a:solidFill>
            <a:srgbClr val="EE8F7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platzhalter 4"/>
          <p:cNvSpPr>
            <a:spLocks noGrp="1"/>
          </p:cNvSpPr>
          <p:nvPr>
            <p:ph type="title"/>
          </p:nvPr>
        </p:nvSpPr>
        <p:spPr>
          <a:xfrm>
            <a:off x="539750" y="1520825"/>
            <a:ext cx="8064500" cy="8794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ts val="3500"/>
              </a:lnSpc>
              <a:defRPr sz="3500" b="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39750" y="2564619"/>
            <a:ext cx="8064500" cy="2167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2574235" y="397565"/>
            <a:ext cx="1898374" cy="566531"/>
            <a:chOff x="2574235" y="397565"/>
            <a:chExt cx="1898374" cy="566531"/>
          </a:xfrm>
        </p:grpSpPr>
        <p:sp>
          <p:nvSpPr>
            <p:cNvPr id="13" name="Rechteck 12"/>
            <p:cNvSpPr/>
            <p:nvPr/>
          </p:nvSpPr>
          <p:spPr>
            <a:xfrm>
              <a:off x="2574235" y="397565"/>
              <a:ext cx="1898374" cy="566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902" y="433556"/>
              <a:ext cx="657392" cy="504000"/>
            </a:xfrm>
            <a:prstGeom prst="rect">
              <a:avLst/>
            </a:prstGeom>
          </p:spPr>
        </p:pic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4" y="92499"/>
            <a:ext cx="2531026" cy="7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3500"/>
        </a:lnSpc>
        <a:spcBef>
          <a:spcPct val="0"/>
        </a:spcBef>
        <a:buNone/>
        <a:defRPr sz="3500" b="0" i="0" kern="1200" spc="20" baseline="0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1pPr>
    </p:titleStyle>
    <p:bodyStyle>
      <a:lvl1pPr marL="0" indent="0" algn="l" defTabSz="2880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288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257300" indent="-342900" algn="l" defTabSz="2880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288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171700" indent="-342900" algn="l" defTabSz="2880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33" userDrawn="1">
          <p15:clr>
            <a:srgbClr val="F26B43"/>
          </p15:clr>
        </p15:guide>
        <p15:guide id="2" pos="2835">
          <p15:clr>
            <a:srgbClr val="F26B43"/>
          </p15:clr>
        </p15:guide>
        <p15:guide id="3" orient="horz" pos="1729" userDrawn="1">
          <p15:clr>
            <a:srgbClr val="F26B43"/>
          </p15:clr>
        </p15:guide>
        <p15:guide id="4" orient="horz" pos="275">
          <p15:clr>
            <a:srgbClr val="F26B43"/>
          </p15:clr>
        </p15:guide>
        <p15:guide id="5" pos="340">
          <p15:clr>
            <a:srgbClr val="F26B43"/>
          </p15:clr>
        </p15:guide>
        <p15:guide id="6" orient="horz" pos="459">
          <p15:clr>
            <a:srgbClr val="F26B43"/>
          </p15:clr>
        </p15:guide>
        <p15:guide id="7" orient="horz" pos="958">
          <p15:clr>
            <a:srgbClr val="F26B43"/>
          </p15:clr>
        </p15:guide>
        <p15:guide id="8" orient="horz" pos="1162">
          <p15:clr>
            <a:srgbClr val="F26B43"/>
          </p15:clr>
        </p15:guide>
        <p15:guide id="9" pos="5420">
          <p15:clr>
            <a:srgbClr val="F26B43"/>
          </p15:clr>
        </p15:guide>
        <p15:guide id="10" pos="292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4F985-ABD3-4A91-9D7A-E05968ED0A80}" type="datetimeFigureOut">
              <a:rPr lang="de-CH" smtClean="0"/>
              <a:t>19.10.2018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D501B-C62E-4B6E-9B9F-5EBC4BF2514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821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8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720" y="98905"/>
            <a:ext cx="2392029" cy="10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4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marL="0" marR="0" indent="0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spc="20" baseline="0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1pPr>
    </p:titleStyle>
    <p:bodyStyle>
      <a:lvl1pPr marL="0" indent="0" algn="l" defTabSz="2880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288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257300" indent="-342900" algn="l" defTabSz="2880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288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171700" indent="-342900" algn="l" defTabSz="2880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20">
          <p15:clr>
            <a:srgbClr val="F26B43"/>
          </p15:clr>
        </p15:guide>
        <p15:guide id="2" pos="2835">
          <p15:clr>
            <a:srgbClr val="F26B43"/>
          </p15:clr>
        </p15:guide>
        <p15:guide id="3" orient="horz" pos="1736">
          <p15:clr>
            <a:srgbClr val="F26B43"/>
          </p15:clr>
        </p15:guide>
        <p15:guide id="4" orient="horz" pos="275">
          <p15:clr>
            <a:srgbClr val="F26B43"/>
          </p15:clr>
        </p15:guide>
        <p15:guide id="5" pos="340">
          <p15:clr>
            <a:srgbClr val="F26B43"/>
          </p15:clr>
        </p15:guide>
        <p15:guide id="6" orient="horz" pos="459">
          <p15:clr>
            <a:srgbClr val="F26B43"/>
          </p15:clr>
        </p15:guide>
        <p15:guide id="7" orient="horz" pos="958">
          <p15:clr>
            <a:srgbClr val="F26B43"/>
          </p15:clr>
        </p15:guide>
        <p15:guide id="8" orient="horz" pos="1162">
          <p15:clr>
            <a:srgbClr val="F26B43"/>
          </p15:clr>
        </p15:guide>
        <p15:guide id="9" pos="5420">
          <p15:clr>
            <a:srgbClr val="F26B43"/>
          </p15:clr>
        </p15:guide>
        <p15:guide id="10" pos="292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 userDrawn="1"/>
        </p:nvSpPr>
        <p:spPr>
          <a:xfrm>
            <a:off x="545880" y="1588662"/>
            <a:ext cx="7772400" cy="9827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0"/>
              </a:lnSpc>
            </a:pPr>
            <a:endParaRPr lang="de-DE" sz="3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elplatzhalter 9"/>
          <p:cNvSpPr>
            <a:spLocks noGrp="1"/>
          </p:cNvSpPr>
          <p:nvPr>
            <p:ph type="title"/>
          </p:nvPr>
        </p:nvSpPr>
        <p:spPr>
          <a:xfrm>
            <a:off x="539748" y="728663"/>
            <a:ext cx="8064502" cy="7921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kumimoji="0" lang="de-CH" sz="2800" b="1" i="0" u="none" strike="noStrike" kern="1200" cap="none" spc="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Mastertitelformat bearbeiten</a:t>
            </a: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545880" y="1520825"/>
            <a:ext cx="8058370" cy="450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784324" y="6593841"/>
            <a:ext cx="737651" cy="2597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 dirty="0" smtClean="0"/>
              <a:t>20.09.2018</a:t>
            </a:r>
            <a:endParaRPr lang="de-D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4097" y="6593841"/>
            <a:ext cx="585553" cy="2597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8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2C43A00-C0E5-F64E-B7F3-B20E065A2C7A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539749" y="6509477"/>
            <a:ext cx="8064501" cy="130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4" name="Bild 13"/>
          <p:cNvPicPr>
            <a:picLocks noChangeAspect="1"/>
          </p:cNvPicPr>
          <p:nvPr userDrawn="1"/>
        </p:nvPicPr>
        <p:blipFill rotWithShape="1">
          <a:blip r:embed="rId3"/>
          <a:srcRect t="-1" b="46504"/>
          <a:stretch/>
        </p:blipFill>
        <p:spPr>
          <a:xfrm>
            <a:off x="268396" y="107877"/>
            <a:ext cx="1472844" cy="3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6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marL="0" marR="0" indent="0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400" b="1" i="0" kern="1200" spc="20" baseline="0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1pPr>
    </p:titleStyle>
    <p:bodyStyle>
      <a:lvl1pPr marL="0" indent="0" algn="l" defTabSz="2880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288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257300" indent="-342900" algn="l" defTabSz="2880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288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171700" indent="-342900" algn="l" defTabSz="2880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11" userDrawn="1">
          <p15:clr>
            <a:srgbClr val="F26B43"/>
          </p15:clr>
        </p15:guide>
        <p15:guide id="2" pos="2835">
          <p15:clr>
            <a:srgbClr val="F26B43"/>
          </p15:clr>
        </p15:guide>
        <p15:guide id="3" orient="horz" pos="1736">
          <p15:clr>
            <a:srgbClr val="F26B43"/>
          </p15:clr>
        </p15:guide>
        <p15:guide id="4" orient="horz" pos="275">
          <p15:clr>
            <a:srgbClr val="F26B43"/>
          </p15:clr>
        </p15:guide>
        <p15:guide id="5" pos="340">
          <p15:clr>
            <a:srgbClr val="F26B43"/>
          </p15:clr>
        </p15:guide>
        <p15:guide id="6" orient="horz" pos="459">
          <p15:clr>
            <a:srgbClr val="F26B43"/>
          </p15:clr>
        </p15:guide>
        <p15:guide id="7" orient="horz" pos="958">
          <p15:clr>
            <a:srgbClr val="F26B43"/>
          </p15:clr>
        </p15:guide>
        <p15:guide id="8" orient="horz" pos="1162">
          <p15:clr>
            <a:srgbClr val="F26B43"/>
          </p15:clr>
        </p15:guide>
        <p15:guide id="9" pos="5420">
          <p15:clr>
            <a:srgbClr val="F26B43"/>
          </p15:clr>
        </p15:guide>
        <p15:guide id="10" pos="292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 userDrawn="1"/>
        </p:nvSpPr>
        <p:spPr>
          <a:xfrm>
            <a:off x="545880" y="1588662"/>
            <a:ext cx="7772400" cy="9827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0"/>
              </a:lnSpc>
            </a:pPr>
            <a:endParaRPr lang="de-DE" sz="3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7098" y="337645"/>
            <a:ext cx="2511334" cy="48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3500"/>
        </a:lnSpc>
        <a:spcBef>
          <a:spcPct val="0"/>
        </a:spcBef>
        <a:buNone/>
        <a:defRPr sz="3500" b="0" i="0" kern="1200" spc="20" baseline="0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1pPr>
    </p:titleStyle>
    <p:bodyStyle>
      <a:lvl1pPr marL="0" indent="0" algn="l" defTabSz="2880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288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257300" indent="-342900" algn="l" defTabSz="2880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288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171700" indent="-342900" algn="l" defTabSz="2880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20">
          <p15:clr>
            <a:srgbClr val="F26B43"/>
          </p15:clr>
        </p15:guide>
        <p15:guide id="2" pos="2835">
          <p15:clr>
            <a:srgbClr val="F26B43"/>
          </p15:clr>
        </p15:guide>
        <p15:guide id="3" orient="horz" pos="1736">
          <p15:clr>
            <a:srgbClr val="F26B43"/>
          </p15:clr>
        </p15:guide>
        <p15:guide id="4" orient="horz" pos="275">
          <p15:clr>
            <a:srgbClr val="F26B43"/>
          </p15:clr>
        </p15:guide>
        <p15:guide id="5" pos="340">
          <p15:clr>
            <a:srgbClr val="F26B43"/>
          </p15:clr>
        </p15:guide>
        <p15:guide id="6" orient="horz" pos="459">
          <p15:clr>
            <a:srgbClr val="F26B43"/>
          </p15:clr>
        </p15:guide>
        <p15:guide id="7" orient="horz" pos="958">
          <p15:clr>
            <a:srgbClr val="F26B43"/>
          </p15:clr>
        </p15:guide>
        <p15:guide id="8" orient="horz" pos="1162">
          <p15:clr>
            <a:srgbClr val="F26B43"/>
          </p15:clr>
        </p15:guide>
        <p15:guide id="9" pos="5420">
          <p15:clr>
            <a:srgbClr val="F26B43"/>
          </p15:clr>
        </p15:guide>
        <p15:guide id="10" pos="292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 userDrawn="1"/>
        </p:nvSpPr>
        <p:spPr>
          <a:xfrm>
            <a:off x="545880" y="1588662"/>
            <a:ext cx="7772400" cy="9827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0"/>
              </a:lnSpc>
            </a:pPr>
            <a:endParaRPr lang="de-DE" sz="3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elplatzhalter 9"/>
          <p:cNvSpPr>
            <a:spLocks noGrp="1"/>
          </p:cNvSpPr>
          <p:nvPr>
            <p:ph type="title"/>
          </p:nvPr>
        </p:nvSpPr>
        <p:spPr>
          <a:xfrm>
            <a:off x="539748" y="728663"/>
            <a:ext cx="8064502" cy="7921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kumimoji="0" lang="de-CH" sz="2800" b="1" i="0" u="none" strike="noStrike" kern="1200" cap="none" spc="2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Mastertitelformat bearbeiten</a:t>
            </a: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545880" y="1520825"/>
            <a:ext cx="8058370" cy="450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784324" y="6593841"/>
            <a:ext cx="737651" cy="2597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 smtClean="0"/>
              <a:t>20.06.2018</a:t>
            </a:r>
            <a:endParaRPr lang="de-D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4097" y="6593841"/>
            <a:ext cx="585553" cy="2597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8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2C43A00-C0E5-F64E-B7F3-B20E065A2C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545880" y="6593840"/>
            <a:ext cx="6237168" cy="2597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 smtClean="0"/>
              <a:t>KISS4.0 Evaluation</a:t>
            </a:r>
            <a:endParaRPr lang="de-DE" dirty="0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539749" y="6509477"/>
            <a:ext cx="8064501" cy="130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Bild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245" y="260494"/>
            <a:ext cx="1531569" cy="29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24080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marL="0" marR="0" indent="0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400" b="1" i="0" kern="1200" spc="20" baseline="0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1pPr>
    </p:titleStyle>
    <p:bodyStyle>
      <a:lvl1pPr marL="0" indent="0" algn="l" defTabSz="2880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288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257300" indent="-342900" algn="l" defTabSz="2880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288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171700" indent="-342900" algn="l" defTabSz="2880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20">
          <p15:clr>
            <a:srgbClr val="F26B43"/>
          </p15:clr>
        </p15:guide>
        <p15:guide id="2" pos="2835">
          <p15:clr>
            <a:srgbClr val="F26B43"/>
          </p15:clr>
        </p15:guide>
        <p15:guide id="3" orient="horz" pos="1736">
          <p15:clr>
            <a:srgbClr val="F26B43"/>
          </p15:clr>
        </p15:guide>
        <p15:guide id="4" orient="horz" pos="275">
          <p15:clr>
            <a:srgbClr val="F26B43"/>
          </p15:clr>
        </p15:guide>
        <p15:guide id="5" pos="340">
          <p15:clr>
            <a:srgbClr val="F26B43"/>
          </p15:clr>
        </p15:guide>
        <p15:guide id="6" orient="horz" pos="459">
          <p15:clr>
            <a:srgbClr val="F26B43"/>
          </p15:clr>
        </p15:guide>
        <p15:guide id="7" orient="horz" pos="958">
          <p15:clr>
            <a:srgbClr val="F26B43"/>
          </p15:clr>
        </p15:guide>
        <p15:guide id="8" orient="horz" pos="1162">
          <p15:clr>
            <a:srgbClr val="F26B43"/>
          </p15:clr>
        </p15:guide>
        <p15:guide id="9" pos="5420">
          <p15:clr>
            <a:srgbClr val="F26B43"/>
          </p15:clr>
        </p15:guide>
        <p15:guide id="10" pos="292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" y="196989"/>
            <a:ext cx="4491353" cy="88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0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4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i="0" kern="1200" spc="20" baseline="0">
          <a:solidFill>
            <a:schemeClr val="tx1"/>
          </a:solidFill>
          <a:effectLst/>
          <a:latin typeface="Arial" charset="0"/>
          <a:ea typeface="Arial" charset="0"/>
          <a:cs typeface="Arial" charset="0"/>
        </a:defRPr>
      </a:lvl1pPr>
    </p:titleStyle>
    <p:bodyStyle>
      <a:lvl1pPr marL="0" indent="0" algn="l" defTabSz="2880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288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257300" indent="-342900" algn="l" defTabSz="2880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288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171700" indent="-342900" algn="l" defTabSz="288000" rtl="0" eaLnBrk="1" latinLnBrk="0" hangingPunct="1">
        <a:lnSpc>
          <a:spcPct val="90000"/>
        </a:lnSpc>
        <a:spcBef>
          <a:spcPts val="500"/>
        </a:spcBef>
        <a:buFont typeface="+mj-lt"/>
        <a:buAutoNum type="arabicPeriod"/>
        <a:tabLst>
          <a:tab pos="468000" algn="l"/>
        </a:tabLst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920">
          <p15:clr>
            <a:srgbClr val="F26B43"/>
          </p15:clr>
        </p15:guide>
        <p15:guide id="2" pos="2835">
          <p15:clr>
            <a:srgbClr val="F26B43"/>
          </p15:clr>
        </p15:guide>
        <p15:guide id="3" orient="horz" pos="1736">
          <p15:clr>
            <a:srgbClr val="F26B43"/>
          </p15:clr>
        </p15:guide>
        <p15:guide id="4" orient="horz" pos="275">
          <p15:clr>
            <a:srgbClr val="F26B43"/>
          </p15:clr>
        </p15:guide>
        <p15:guide id="5" pos="340">
          <p15:clr>
            <a:srgbClr val="F26B43"/>
          </p15:clr>
        </p15:guide>
        <p15:guide id="6" orient="horz" pos="459">
          <p15:clr>
            <a:srgbClr val="F26B43"/>
          </p15:clr>
        </p15:guide>
        <p15:guide id="7" orient="horz" pos="958">
          <p15:clr>
            <a:srgbClr val="F26B43"/>
          </p15:clr>
        </p15:guide>
        <p15:guide id="8" orient="horz" pos="1162">
          <p15:clr>
            <a:srgbClr val="F26B43"/>
          </p15:clr>
        </p15:guide>
        <p15:guide id="9" pos="5420">
          <p15:clr>
            <a:srgbClr val="F26B43"/>
          </p15:clr>
        </p15:guide>
        <p15:guide id="10" pos="292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9084" y="620690"/>
            <a:ext cx="8285832" cy="7836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9084" y="1518145"/>
            <a:ext cx="8285832" cy="46588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 </a:t>
            </a:r>
          </a:p>
          <a:p>
            <a:pPr lvl="5"/>
            <a:r>
              <a:rPr lang="de-DE" dirty="0" smtClean="0"/>
              <a:t>Sechste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876256" y="6599171"/>
            <a:ext cx="1385242" cy="144016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20.06.2018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6706" y="6599171"/>
            <a:ext cx="5919188" cy="144016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CH" smtClean="0"/>
              <a:t>KISS4.0 Evaluation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8424" y="6599171"/>
            <a:ext cx="432048" cy="144016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402191" y="6529495"/>
            <a:ext cx="48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31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78" r:id="rId11"/>
    <p:sldLayoutId id="2147483779" r:id="rId12"/>
    <p:sldLayoutId id="2147483780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174625" indent="-17462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778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55600" indent="-177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56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1338" indent="-18573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9084" y="620688"/>
            <a:ext cx="8285832" cy="7836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9084" y="1518144"/>
            <a:ext cx="8285832" cy="46588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 </a:t>
            </a:r>
          </a:p>
          <a:p>
            <a:pPr lvl="5"/>
            <a:r>
              <a:rPr lang="de-DE" dirty="0"/>
              <a:t>Sechste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876256" y="6599171"/>
            <a:ext cx="1385242" cy="144016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20.09.2018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8424" y="6599171"/>
            <a:ext cx="432048" cy="144016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7367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174625" indent="-17462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778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55600" indent="-177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56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1338" indent="-18573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9084" y="620688"/>
            <a:ext cx="8285832" cy="7836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9084" y="1518144"/>
            <a:ext cx="8285832" cy="46588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 </a:t>
            </a:r>
          </a:p>
          <a:p>
            <a:pPr lvl="5"/>
            <a:r>
              <a:rPr lang="de-DE" dirty="0" smtClean="0"/>
              <a:t>Sechste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876256" y="6599171"/>
            <a:ext cx="1385242" cy="144016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20.09.2018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88424" y="6599171"/>
            <a:ext cx="432048" cy="144016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cxnSp>
        <p:nvCxnSpPr>
          <p:cNvPr id="9" name="Gerader Verbinder 8"/>
          <p:cNvCxnSpPr/>
          <p:nvPr/>
        </p:nvCxnSpPr>
        <p:spPr>
          <a:xfrm>
            <a:off x="402191" y="6529494"/>
            <a:ext cx="48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19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174625" indent="-17462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778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55600" indent="-1778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556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541338" indent="-18573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25.jpe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9023" y="1070768"/>
            <a:ext cx="8064500" cy="900113"/>
          </a:xfrm>
        </p:spPr>
        <p:txBody>
          <a:bodyPr/>
          <a:lstStyle/>
          <a:p>
            <a:pPr algn="ctr"/>
            <a:r>
              <a:rPr lang="de-CH" dirty="0" smtClean="0"/>
              <a:t>Digitalisierung: quo </a:t>
            </a:r>
            <a:r>
              <a:rPr lang="de-CH" dirty="0" err="1" smtClean="0"/>
              <a:t>vadis</a:t>
            </a:r>
            <a:r>
              <a:rPr lang="de-CH" dirty="0" smtClean="0"/>
              <a:t>?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39750" y="2204237"/>
            <a:ext cx="8064500" cy="703553"/>
          </a:xfrm>
        </p:spPr>
        <p:txBody>
          <a:bodyPr/>
          <a:lstStyle/>
          <a:p>
            <a:pPr algn="ctr"/>
            <a:r>
              <a:rPr lang="de-CH" sz="2000" dirty="0">
                <a:solidFill>
                  <a:schemeClr val="bg1">
                    <a:lumMod val="50000"/>
                  </a:schemeClr>
                </a:solidFill>
              </a:rPr>
              <a:t>Michael </a:t>
            </a:r>
            <a:r>
              <a:rPr lang="de-CH" sz="2000" dirty="0" smtClean="0">
                <a:solidFill>
                  <a:schemeClr val="bg1">
                    <a:lumMod val="50000"/>
                  </a:schemeClr>
                </a:solidFill>
              </a:rPr>
              <a:t>Dahlweid</a:t>
            </a:r>
            <a:endParaRPr lang="de-CH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DE" dirty="0"/>
              <a:t>IDSC – </a:t>
            </a:r>
            <a:r>
              <a:rPr lang="de-DE" dirty="0" smtClean="0"/>
              <a:t>Michael </a:t>
            </a:r>
            <a:r>
              <a:rPr lang="de-DE" dirty="0"/>
              <a:t>Dahlweid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109" name="Can 5"/>
          <p:cNvSpPr/>
          <p:nvPr/>
        </p:nvSpPr>
        <p:spPr>
          <a:xfrm>
            <a:off x="1677693" y="3939466"/>
            <a:ext cx="587829" cy="302078"/>
          </a:xfrm>
          <a:prstGeom prst="can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Terminology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NLP</a:t>
            </a:r>
          </a:p>
        </p:txBody>
      </p:sp>
      <p:pic>
        <p:nvPicPr>
          <p:cNvPr id="110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812" y="2545777"/>
            <a:ext cx="847109" cy="847109"/>
          </a:xfrm>
          <a:prstGeom prst="rect">
            <a:avLst/>
          </a:prstGeom>
        </p:spPr>
      </p:pic>
      <p:sp>
        <p:nvSpPr>
          <p:cNvPr id="111" name="Can 9"/>
          <p:cNvSpPr/>
          <p:nvPr/>
        </p:nvSpPr>
        <p:spPr>
          <a:xfrm>
            <a:off x="2310486" y="3939466"/>
            <a:ext cx="587829" cy="302078"/>
          </a:xfrm>
          <a:prstGeom prst="can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UDI registry</a:t>
            </a:r>
          </a:p>
        </p:txBody>
      </p:sp>
      <p:sp>
        <p:nvSpPr>
          <p:cNvPr id="112" name="Rounded Rectangle 10"/>
          <p:cNvSpPr/>
          <p:nvPr/>
        </p:nvSpPr>
        <p:spPr>
          <a:xfrm>
            <a:off x="2380112" y="4317097"/>
            <a:ext cx="514350" cy="302078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</a:t>
            </a:r>
            <a:b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graphics</a:t>
            </a:r>
          </a:p>
        </p:txBody>
      </p:sp>
      <p:sp>
        <p:nvSpPr>
          <p:cNvPr id="113" name="Rounded Rectangle 11"/>
          <p:cNvSpPr/>
          <p:nvPr/>
        </p:nvSpPr>
        <p:spPr>
          <a:xfrm>
            <a:off x="1677693" y="4317097"/>
            <a:ext cx="514350" cy="302078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Can 18"/>
          <p:cNvSpPr/>
          <p:nvPr/>
        </p:nvSpPr>
        <p:spPr>
          <a:xfrm>
            <a:off x="1611299" y="3341509"/>
            <a:ext cx="621151" cy="302078"/>
          </a:xfrm>
          <a:prstGeom prst="can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load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Can 19"/>
          <p:cNvSpPr/>
          <p:nvPr/>
        </p:nvSpPr>
        <p:spPr>
          <a:xfrm>
            <a:off x="1618257" y="2973500"/>
            <a:ext cx="614194" cy="302078"/>
          </a:xfrm>
          <a:prstGeom prst="can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Transactional messaging</a:t>
            </a:r>
          </a:p>
        </p:txBody>
      </p:sp>
      <p:sp>
        <p:nvSpPr>
          <p:cNvPr id="116" name="Can 20"/>
          <p:cNvSpPr/>
          <p:nvPr/>
        </p:nvSpPr>
        <p:spPr>
          <a:xfrm>
            <a:off x="1614731" y="2620397"/>
            <a:ext cx="617720" cy="302078"/>
          </a:xfrm>
          <a:prstGeom prst="can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assets</a:t>
            </a:r>
          </a:p>
        </p:txBody>
      </p:sp>
      <p:sp>
        <p:nvSpPr>
          <p:cNvPr id="117" name="Rounded Rectangle 21"/>
          <p:cNvSpPr/>
          <p:nvPr/>
        </p:nvSpPr>
        <p:spPr>
          <a:xfrm rot="16200000">
            <a:off x="2244381" y="3207076"/>
            <a:ext cx="673552" cy="187778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deassemble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ounded Rectangle 22"/>
          <p:cNvSpPr/>
          <p:nvPr/>
        </p:nvSpPr>
        <p:spPr>
          <a:xfrm rot="16200000">
            <a:off x="3046838" y="3216387"/>
            <a:ext cx="673552" cy="187778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assemble</a:t>
            </a:r>
          </a:p>
        </p:txBody>
      </p:sp>
      <p:sp>
        <p:nvSpPr>
          <p:cNvPr id="119" name="Rounded Rectangle 23"/>
          <p:cNvSpPr/>
          <p:nvPr/>
        </p:nvSpPr>
        <p:spPr>
          <a:xfrm>
            <a:off x="2726389" y="2709333"/>
            <a:ext cx="514350" cy="208331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mapping</a:t>
            </a:r>
          </a:p>
        </p:txBody>
      </p:sp>
      <p:sp>
        <p:nvSpPr>
          <p:cNvPr id="120" name="Rounded Rectangle 24"/>
          <p:cNvSpPr/>
          <p:nvPr/>
        </p:nvSpPr>
        <p:spPr>
          <a:xfrm>
            <a:off x="2726389" y="2949358"/>
            <a:ext cx="514350" cy="208331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NLP mapping</a:t>
            </a:r>
          </a:p>
        </p:txBody>
      </p:sp>
      <p:sp>
        <p:nvSpPr>
          <p:cNvPr id="121" name="Rounded Rectangle 25"/>
          <p:cNvSpPr/>
          <p:nvPr/>
        </p:nvSpPr>
        <p:spPr>
          <a:xfrm>
            <a:off x="2720010" y="3189384"/>
            <a:ext cx="505269" cy="208331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Termino</a:t>
            </a: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mapping</a:t>
            </a:r>
          </a:p>
        </p:txBody>
      </p:sp>
      <p:sp>
        <p:nvSpPr>
          <p:cNvPr id="122" name="Rounded Rectangle 26"/>
          <p:cNvSpPr/>
          <p:nvPr/>
        </p:nvSpPr>
        <p:spPr>
          <a:xfrm>
            <a:off x="2726389" y="3429409"/>
            <a:ext cx="514350" cy="208331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transform</a:t>
            </a:r>
          </a:p>
        </p:txBody>
      </p:sp>
      <p:sp>
        <p:nvSpPr>
          <p:cNvPr id="123" name="Rounded Rectangle 27"/>
          <p:cNvSpPr/>
          <p:nvPr/>
        </p:nvSpPr>
        <p:spPr>
          <a:xfrm>
            <a:off x="468241" y="5538473"/>
            <a:ext cx="8343157" cy="245352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 security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ounded Rectangle 28"/>
          <p:cNvSpPr/>
          <p:nvPr/>
        </p:nvSpPr>
        <p:spPr>
          <a:xfrm>
            <a:off x="468241" y="5266370"/>
            <a:ext cx="8343157" cy="245352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and Infrastructure monitoring and support</a:t>
            </a:r>
          </a:p>
        </p:txBody>
      </p:sp>
      <p:sp>
        <p:nvSpPr>
          <p:cNvPr id="125" name="Rounded Rectangle 29"/>
          <p:cNvSpPr/>
          <p:nvPr/>
        </p:nvSpPr>
        <p:spPr>
          <a:xfrm>
            <a:off x="561222" y="4520739"/>
            <a:ext cx="729329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</a:t>
            </a:r>
            <a:r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configuration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ounded Rectangle 30"/>
          <p:cNvSpPr/>
          <p:nvPr/>
        </p:nvSpPr>
        <p:spPr>
          <a:xfrm>
            <a:off x="560790" y="4235638"/>
            <a:ext cx="730193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Inbound source trouble shoot</a:t>
            </a:r>
          </a:p>
        </p:txBody>
      </p:sp>
      <p:sp>
        <p:nvSpPr>
          <p:cNvPr id="127" name="Rounded Rectangle 31"/>
          <p:cNvSpPr/>
          <p:nvPr/>
        </p:nvSpPr>
        <p:spPr>
          <a:xfrm>
            <a:off x="2125376" y="4911619"/>
            <a:ext cx="581078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Policy </a:t>
            </a:r>
            <a:r>
              <a:rPr kumimoji="0" lang="en-US" sz="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mngt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ounded Rectangle 32"/>
          <p:cNvSpPr/>
          <p:nvPr/>
        </p:nvSpPr>
        <p:spPr>
          <a:xfrm>
            <a:off x="2748634" y="4911210"/>
            <a:ext cx="600073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steward tool</a:t>
            </a:r>
          </a:p>
        </p:txBody>
      </p:sp>
      <p:sp>
        <p:nvSpPr>
          <p:cNvPr id="129" name="Rounded Rectangle 33"/>
          <p:cNvSpPr/>
          <p:nvPr/>
        </p:nvSpPr>
        <p:spPr>
          <a:xfrm>
            <a:off x="3375067" y="4911210"/>
            <a:ext cx="589826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NLP corpus </a:t>
            </a:r>
            <a:r>
              <a:rPr kumimoji="0" lang="en-US" sz="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mngt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ounded Rectangle 34"/>
          <p:cNvSpPr/>
          <p:nvPr/>
        </p:nvSpPr>
        <p:spPr>
          <a:xfrm>
            <a:off x="4005824" y="4911210"/>
            <a:ext cx="444988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Ontology tools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ounded Rectangle 35"/>
          <p:cNvSpPr/>
          <p:nvPr/>
        </p:nvSpPr>
        <p:spPr>
          <a:xfrm>
            <a:off x="4481062" y="4911210"/>
            <a:ext cx="611057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Terminology </a:t>
            </a:r>
            <a:r>
              <a:rPr kumimoji="0" lang="en-US" sz="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mngt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Rounded Rectangle 36"/>
          <p:cNvSpPr/>
          <p:nvPr/>
        </p:nvSpPr>
        <p:spPr>
          <a:xfrm>
            <a:off x="5122369" y="4921866"/>
            <a:ext cx="526867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mart </a:t>
            </a: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</a:t>
            </a:r>
          </a:p>
        </p:txBody>
      </p:sp>
      <p:sp>
        <p:nvSpPr>
          <p:cNvPr id="133" name="Rounded Rectangle 37"/>
          <p:cNvSpPr/>
          <p:nvPr/>
        </p:nvSpPr>
        <p:spPr>
          <a:xfrm>
            <a:off x="5649236" y="4921866"/>
            <a:ext cx="575239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Content </a:t>
            </a:r>
            <a:r>
              <a:rPr kumimoji="0" lang="en-US" sz="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mngt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Rounded Rectangle 38"/>
          <p:cNvSpPr/>
          <p:nvPr/>
        </p:nvSpPr>
        <p:spPr>
          <a:xfrm>
            <a:off x="6186628" y="4921866"/>
            <a:ext cx="453323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 tooling</a:t>
            </a:r>
          </a:p>
        </p:txBody>
      </p:sp>
      <p:sp>
        <p:nvSpPr>
          <p:cNvPr id="135" name="Rounded Rectangle 39"/>
          <p:cNvSpPr/>
          <p:nvPr/>
        </p:nvSpPr>
        <p:spPr>
          <a:xfrm>
            <a:off x="6639951" y="4921866"/>
            <a:ext cx="419269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tooling</a:t>
            </a:r>
          </a:p>
        </p:txBody>
      </p:sp>
      <p:sp>
        <p:nvSpPr>
          <p:cNvPr id="136" name="Rounded Rectangle 40"/>
          <p:cNvSpPr/>
          <p:nvPr/>
        </p:nvSpPr>
        <p:spPr>
          <a:xfrm>
            <a:off x="7024415" y="4921866"/>
            <a:ext cx="446191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Wavef</a:t>
            </a: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tooling</a:t>
            </a:r>
          </a:p>
        </p:txBody>
      </p:sp>
      <p:sp>
        <p:nvSpPr>
          <p:cNvPr id="137" name="Rounded Rectangle 41"/>
          <p:cNvSpPr/>
          <p:nvPr/>
        </p:nvSpPr>
        <p:spPr>
          <a:xfrm>
            <a:off x="7443684" y="4921866"/>
            <a:ext cx="435643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Omics</a:t>
            </a: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tooling</a:t>
            </a:r>
          </a:p>
        </p:txBody>
      </p:sp>
      <p:pic>
        <p:nvPicPr>
          <p:cNvPr id="138" name="Picture 42"/>
          <p:cNvPicPr>
            <a:picLocks noChangeAspect="1"/>
          </p:cNvPicPr>
          <p:nvPr/>
        </p:nvPicPr>
        <p:blipFill rotWithShape="1">
          <a:blip r:embed="rId3"/>
          <a:srcRect l="51397" t="11525" r="3249" b="-792"/>
          <a:stretch/>
        </p:blipFill>
        <p:spPr>
          <a:xfrm>
            <a:off x="3787414" y="2620396"/>
            <a:ext cx="722870" cy="1078784"/>
          </a:xfrm>
          <a:prstGeom prst="rect">
            <a:avLst/>
          </a:prstGeom>
        </p:spPr>
      </p:pic>
      <p:sp>
        <p:nvSpPr>
          <p:cNvPr id="139" name="Rounded Rectangle 44"/>
          <p:cNvSpPr/>
          <p:nvPr/>
        </p:nvSpPr>
        <p:spPr>
          <a:xfrm>
            <a:off x="2436217" y="2245623"/>
            <a:ext cx="2088350" cy="211663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curation</a:t>
            </a:r>
          </a:p>
        </p:txBody>
      </p:sp>
      <p:sp>
        <p:nvSpPr>
          <p:cNvPr id="140" name="Rectangle 49"/>
          <p:cNvSpPr/>
          <p:nvPr/>
        </p:nvSpPr>
        <p:spPr>
          <a:xfrm>
            <a:off x="1533726" y="2498072"/>
            <a:ext cx="766482" cy="1201108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50"/>
          <p:cNvSpPr/>
          <p:nvPr/>
        </p:nvSpPr>
        <p:spPr>
          <a:xfrm>
            <a:off x="2436217" y="2511579"/>
            <a:ext cx="1123889" cy="1201108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51"/>
          <p:cNvSpPr/>
          <p:nvPr/>
        </p:nvSpPr>
        <p:spPr>
          <a:xfrm>
            <a:off x="3745964" y="2511579"/>
            <a:ext cx="766482" cy="1201108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tangle 52"/>
          <p:cNvSpPr/>
          <p:nvPr/>
        </p:nvSpPr>
        <p:spPr>
          <a:xfrm>
            <a:off x="4804300" y="2524512"/>
            <a:ext cx="1036058" cy="1188175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TextBox 56"/>
          <p:cNvSpPr txBox="1"/>
          <p:nvPr/>
        </p:nvSpPr>
        <p:spPr>
          <a:xfrm>
            <a:off x="1483870" y="2465497"/>
            <a:ext cx="885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Data collection</a:t>
            </a:r>
          </a:p>
        </p:txBody>
      </p:sp>
      <p:sp>
        <p:nvSpPr>
          <p:cNvPr id="145" name="TextBox 57"/>
          <p:cNvSpPr txBox="1"/>
          <p:nvPr/>
        </p:nvSpPr>
        <p:spPr>
          <a:xfrm>
            <a:off x="2560663" y="2477526"/>
            <a:ext cx="9492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>
                <a:solidFill>
                  <a:prstClr val="black"/>
                </a:solidFill>
                <a:latin typeface="Calibri" panose="020F0502020204030204"/>
              </a:rPr>
              <a:t>Data integration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6" name="TextBox 58"/>
          <p:cNvSpPr txBox="1"/>
          <p:nvPr/>
        </p:nvSpPr>
        <p:spPr>
          <a:xfrm>
            <a:off x="3734978" y="2467441"/>
            <a:ext cx="8380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Deep learning</a:t>
            </a:r>
          </a:p>
        </p:txBody>
      </p:sp>
      <p:sp>
        <p:nvSpPr>
          <p:cNvPr id="147" name="TextBox 59"/>
          <p:cNvSpPr txBox="1"/>
          <p:nvPr/>
        </p:nvSpPr>
        <p:spPr>
          <a:xfrm>
            <a:off x="4929717" y="2481539"/>
            <a:ext cx="8380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prstClr val="black"/>
                </a:solidFill>
                <a:latin typeface="Calibri" panose="020F0502020204030204"/>
              </a:rPr>
              <a:t>Digital Avatar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8" name="TextBox 60"/>
          <p:cNvSpPr txBox="1"/>
          <p:nvPr/>
        </p:nvSpPr>
        <p:spPr>
          <a:xfrm>
            <a:off x="4803795" y="3197374"/>
            <a:ext cx="107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Longitudinal record</a:t>
            </a:r>
          </a:p>
        </p:txBody>
      </p:sp>
      <p:grpSp>
        <p:nvGrpSpPr>
          <p:cNvPr id="149" name="Group 62"/>
          <p:cNvGrpSpPr/>
          <p:nvPr/>
        </p:nvGrpSpPr>
        <p:grpSpPr>
          <a:xfrm>
            <a:off x="5927509" y="2494256"/>
            <a:ext cx="1774061" cy="1218431"/>
            <a:chOff x="8091603" y="2290250"/>
            <a:chExt cx="2365414" cy="1624575"/>
          </a:xfrm>
        </p:grpSpPr>
        <p:sp>
          <p:nvSpPr>
            <p:cNvPr id="150" name="Rounded Rectangle 45"/>
            <p:cNvSpPr/>
            <p:nvPr/>
          </p:nvSpPr>
          <p:spPr>
            <a:xfrm>
              <a:off x="8369205" y="2944664"/>
              <a:ext cx="685800" cy="277774"/>
            </a:xfrm>
            <a:prstGeom prst="roundRect">
              <a:avLst/>
            </a:prstGeom>
            <a:solidFill>
              <a:srgbClr val="A5A5A5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P15n</a:t>
              </a:r>
            </a:p>
          </p:txBody>
        </p:sp>
        <p:sp>
          <p:nvSpPr>
            <p:cNvPr id="151" name="Rounded Rectangle 46"/>
            <p:cNvSpPr/>
            <p:nvPr/>
          </p:nvSpPr>
          <p:spPr>
            <a:xfrm>
              <a:off x="8369205" y="3264698"/>
              <a:ext cx="685800" cy="277774"/>
            </a:xfrm>
            <a:prstGeom prst="roundRect">
              <a:avLst/>
            </a:prstGeom>
            <a:solidFill>
              <a:srgbClr val="A5A5A5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A15n</a:t>
              </a:r>
            </a:p>
          </p:txBody>
        </p:sp>
        <p:sp>
          <p:nvSpPr>
            <p:cNvPr id="152" name="Rectangle 53"/>
            <p:cNvSpPr/>
            <p:nvPr/>
          </p:nvSpPr>
          <p:spPr>
            <a:xfrm>
              <a:off x="8174531" y="2331985"/>
              <a:ext cx="1021976" cy="1582840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Rectangle 54"/>
            <p:cNvSpPr/>
            <p:nvPr/>
          </p:nvSpPr>
          <p:spPr>
            <a:xfrm>
              <a:off x="9435041" y="2330591"/>
              <a:ext cx="1021976" cy="1584233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Can 55"/>
            <p:cNvSpPr/>
            <p:nvPr/>
          </p:nvSpPr>
          <p:spPr>
            <a:xfrm>
              <a:off x="9554143" y="2811144"/>
              <a:ext cx="783772" cy="725978"/>
            </a:xfrm>
            <a:prstGeom prst="can">
              <a:avLst/>
            </a:prstGeom>
            <a:solidFill>
              <a:srgbClr val="A5A5A5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De-identified Population Dataset</a:t>
              </a:r>
            </a:p>
          </p:txBody>
        </p:sp>
        <p:sp>
          <p:nvSpPr>
            <p:cNvPr id="155" name="TextBox 61"/>
            <p:cNvSpPr txBox="1"/>
            <p:nvPr/>
          </p:nvSpPr>
          <p:spPr>
            <a:xfrm>
              <a:off x="8091603" y="2290250"/>
              <a:ext cx="119083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confidentiality</a:t>
              </a:r>
            </a:p>
          </p:txBody>
        </p:sp>
      </p:grpSp>
      <p:sp>
        <p:nvSpPr>
          <p:cNvPr id="156" name="Rectangle 63"/>
          <p:cNvSpPr/>
          <p:nvPr/>
        </p:nvSpPr>
        <p:spPr>
          <a:xfrm>
            <a:off x="4667231" y="2249021"/>
            <a:ext cx="3229555" cy="2413872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TextBox 64"/>
          <p:cNvSpPr txBox="1"/>
          <p:nvPr/>
        </p:nvSpPr>
        <p:spPr>
          <a:xfrm>
            <a:off x="4698304" y="2245622"/>
            <a:ext cx="3198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Data lake</a:t>
            </a:r>
          </a:p>
        </p:txBody>
      </p:sp>
      <p:sp>
        <p:nvSpPr>
          <p:cNvPr id="158" name="Rectangle 67"/>
          <p:cNvSpPr/>
          <p:nvPr/>
        </p:nvSpPr>
        <p:spPr>
          <a:xfrm>
            <a:off x="1545826" y="3780142"/>
            <a:ext cx="1520707" cy="884699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TextBox 69"/>
          <p:cNvSpPr txBox="1"/>
          <p:nvPr/>
        </p:nvSpPr>
        <p:spPr>
          <a:xfrm>
            <a:off x="1550166" y="3762194"/>
            <a:ext cx="1516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Master data</a:t>
            </a:r>
          </a:p>
        </p:txBody>
      </p:sp>
      <p:grpSp>
        <p:nvGrpSpPr>
          <p:cNvPr id="160" name="Gruppieren 159"/>
          <p:cNvGrpSpPr/>
          <p:nvPr/>
        </p:nvGrpSpPr>
        <p:grpSpPr>
          <a:xfrm>
            <a:off x="3099115" y="3781412"/>
            <a:ext cx="1498266" cy="881481"/>
            <a:chOff x="2982796" y="3780143"/>
            <a:chExt cx="1498266" cy="881481"/>
          </a:xfrm>
        </p:grpSpPr>
        <p:sp>
          <p:nvSpPr>
            <p:cNvPr id="161" name="Can 14"/>
            <p:cNvSpPr/>
            <p:nvPr/>
          </p:nvSpPr>
          <p:spPr>
            <a:xfrm>
              <a:off x="3110419" y="3985223"/>
              <a:ext cx="587829" cy="302078"/>
            </a:xfrm>
            <a:prstGeom prst="can">
              <a:avLst/>
            </a:prstGeom>
            <a:solidFill>
              <a:srgbClr val="A5A5A5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logs</a:t>
              </a:r>
            </a:p>
          </p:txBody>
        </p:sp>
        <p:sp>
          <p:nvSpPr>
            <p:cNvPr id="162" name="Can 15"/>
            <p:cNvSpPr/>
            <p:nvPr/>
          </p:nvSpPr>
          <p:spPr>
            <a:xfrm>
              <a:off x="3795241" y="3969943"/>
              <a:ext cx="587829" cy="302078"/>
            </a:xfrm>
            <a:prstGeom prst="can">
              <a:avLst/>
            </a:prstGeom>
            <a:solidFill>
              <a:srgbClr val="A5A5A5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alerts</a:t>
              </a:r>
            </a:p>
          </p:txBody>
        </p:sp>
        <p:sp>
          <p:nvSpPr>
            <p:cNvPr id="163" name="Can 16"/>
            <p:cNvSpPr/>
            <p:nvPr/>
          </p:nvSpPr>
          <p:spPr>
            <a:xfrm>
              <a:off x="3416843" y="4322119"/>
              <a:ext cx="587829" cy="302078"/>
            </a:xfrm>
            <a:prstGeom prst="can">
              <a:avLst/>
            </a:prstGeom>
            <a:solidFill>
              <a:srgbClr val="A5A5A5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activity</a:t>
              </a:r>
            </a:p>
          </p:txBody>
        </p:sp>
        <p:sp>
          <p:nvSpPr>
            <p:cNvPr id="164" name="Rectangle 68"/>
            <p:cNvSpPr/>
            <p:nvPr/>
          </p:nvSpPr>
          <p:spPr>
            <a:xfrm>
              <a:off x="2982796" y="3780143"/>
              <a:ext cx="1498265" cy="881481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TextBox 70"/>
            <p:cNvSpPr txBox="1"/>
            <p:nvPr/>
          </p:nvSpPr>
          <p:spPr>
            <a:xfrm>
              <a:off x="3000823" y="3785885"/>
              <a:ext cx="14802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Operational data</a:t>
              </a:r>
            </a:p>
          </p:txBody>
        </p:sp>
      </p:grpSp>
      <p:sp>
        <p:nvSpPr>
          <p:cNvPr id="166" name="Rectangle 78"/>
          <p:cNvSpPr/>
          <p:nvPr/>
        </p:nvSpPr>
        <p:spPr>
          <a:xfrm>
            <a:off x="1422027" y="1906058"/>
            <a:ext cx="6589059" cy="2863679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TextBox 79"/>
          <p:cNvSpPr txBox="1"/>
          <p:nvPr/>
        </p:nvSpPr>
        <p:spPr>
          <a:xfrm>
            <a:off x="1516590" y="2208614"/>
            <a:ext cx="3198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Data layer</a:t>
            </a:r>
          </a:p>
        </p:txBody>
      </p:sp>
      <p:sp>
        <p:nvSpPr>
          <p:cNvPr id="169" name="Rounded Rectangle 80"/>
          <p:cNvSpPr/>
          <p:nvPr/>
        </p:nvSpPr>
        <p:spPr>
          <a:xfrm>
            <a:off x="1516590" y="1940535"/>
            <a:ext cx="647653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Catalogues</a:t>
            </a:r>
          </a:p>
        </p:txBody>
      </p:sp>
      <p:sp>
        <p:nvSpPr>
          <p:cNvPr id="170" name="Rounded Rectangle 81"/>
          <p:cNvSpPr/>
          <p:nvPr/>
        </p:nvSpPr>
        <p:spPr>
          <a:xfrm>
            <a:off x="2236837" y="1940535"/>
            <a:ext cx="647653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Algorithms Distribution</a:t>
            </a:r>
          </a:p>
        </p:txBody>
      </p:sp>
      <p:sp>
        <p:nvSpPr>
          <p:cNvPr id="171" name="Rounded Rectangle 82"/>
          <p:cNvSpPr/>
          <p:nvPr/>
        </p:nvSpPr>
        <p:spPr>
          <a:xfrm>
            <a:off x="2965898" y="1940535"/>
            <a:ext cx="647653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Machine Learning</a:t>
            </a:r>
          </a:p>
        </p:txBody>
      </p:sp>
      <p:sp>
        <p:nvSpPr>
          <p:cNvPr id="172" name="Rounded Rectangle 83"/>
          <p:cNvSpPr/>
          <p:nvPr/>
        </p:nvSpPr>
        <p:spPr>
          <a:xfrm>
            <a:off x="3694960" y="1940535"/>
            <a:ext cx="647653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Statistical Modeling</a:t>
            </a:r>
          </a:p>
        </p:txBody>
      </p:sp>
      <p:sp>
        <p:nvSpPr>
          <p:cNvPr id="173" name="Rounded Rectangle 84"/>
          <p:cNvSpPr/>
          <p:nvPr/>
        </p:nvSpPr>
        <p:spPr>
          <a:xfrm>
            <a:off x="4415206" y="1940535"/>
            <a:ext cx="647653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Workflow Modeling</a:t>
            </a:r>
          </a:p>
        </p:txBody>
      </p:sp>
      <p:sp>
        <p:nvSpPr>
          <p:cNvPr id="174" name="Rounded Rectangle 85"/>
          <p:cNvSpPr/>
          <p:nvPr/>
        </p:nvSpPr>
        <p:spPr>
          <a:xfrm>
            <a:off x="5144268" y="1940535"/>
            <a:ext cx="647653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Internal Marts</a:t>
            </a:r>
          </a:p>
        </p:txBody>
      </p:sp>
      <p:sp>
        <p:nvSpPr>
          <p:cNvPr id="175" name="Rounded Rectangle 86"/>
          <p:cNvSpPr/>
          <p:nvPr/>
        </p:nvSpPr>
        <p:spPr>
          <a:xfrm>
            <a:off x="5853023" y="1940535"/>
            <a:ext cx="647653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Predictive Modeling</a:t>
            </a:r>
          </a:p>
        </p:txBody>
      </p:sp>
      <p:sp>
        <p:nvSpPr>
          <p:cNvPr id="176" name="Rounded Rectangle 87"/>
          <p:cNvSpPr/>
          <p:nvPr/>
        </p:nvSpPr>
        <p:spPr>
          <a:xfrm>
            <a:off x="6573270" y="1940535"/>
            <a:ext cx="647653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Data-Quality Tools</a:t>
            </a:r>
          </a:p>
        </p:txBody>
      </p:sp>
      <p:sp>
        <p:nvSpPr>
          <p:cNvPr id="177" name="Rounded Rectangle 88"/>
          <p:cNvSpPr/>
          <p:nvPr/>
        </p:nvSpPr>
        <p:spPr>
          <a:xfrm>
            <a:off x="7302331" y="1940535"/>
            <a:ext cx="647653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Support </a:t>
            </a:r>
            <a:r>
              <a:rPr kumimoji="0" lang="en-US" sz="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Rounded Rectangle 90"/>
          <p:cNvSpPr/>
          <p:nvPr/>
        </p:nvSpPr>
        <p:spPr>
          <a:xfrm>
            <a:off x="1422027" y="1393912"/>
            <a:ext cx="6616070" cy="202291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Ecosystem UI</a:t>
            </a:r>
            <a:endParaRPr kumimoji="0" lang="en-US" sz="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Rounded Rectangle 91"/>
          <p:cNvSpPr/>
          <p:nvPr/>
        </p:nvSpPr>
        <p:spPr>
          <a:xfrm>
            <a:off x="3767532" y="1661261"/>
            <a:ext cx="1882775" cy="187903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Atelier</a:t>
            </a:r>
          </a:p>
        </p:txBody>
      </p:sp>
      <p:sp>
        <p:nvSpPr>
          <p:cNvPr id="180" name="Rounded Rectangle 92"/>
          <p:cNvSpPr/>
          <p:nvPr/>
        </p:nvSpPr>
        <p:spPr>
          <a:xfrm>
            <a:off x="1422012" y="1667818"/>
            <a:ext cx="1867712" cy="184504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Components</a:t>
            </a:r>
          </a:p>
        </p:txBody>
      </p:sp>
      <p:sp>
        <p:nvSpPr>
          <p:cNvPr id="181" name="Rounded Rectangle 93"/>
          <p:cNvSpPr/>
          <p:nvPr/>
        </p:nvSpPr>
        <p:spPr>
          <a:xfrm>
            <a:off x="558009" y="3955906"/>
            <a:ext cx="735755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 time transaction</a:t>
            </a:r>
          </a:p>
        </p:txBody>
      </p:sp>
      <p:sp>
        <p:nvSpPr>
          <p:cNvPr id="182" name="Rounded Rectangle 94"/>
          <p:cNvSpPr/>
          <p:nvPr/>
        </p:nvSpPr>
        <p:spPr>
          <a:xfrm>
            <a:off x="561222" y="3687450"/>
            <a:ext cx="729329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Bulk Load management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Rounded Rectangle 95"/>
          <p:cNvSpPr/>
          <p:nvPr/>
        </p:nvSpPr>
        <p:spPr>
          <a:xfrm>
            <a:off x="560862" y="3440826"/>
            <a:ext cx="730049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Messaging Transaction</a:t>
            </a:r>
          </a:p>
        </p:txBody>
      </p:sp>
      <p:sp>
        <p:nvSpPr>
          <p:cNvPr id="184" name="Rounded Rectangle 96"/>
          <p:cNvSpPr/>
          <p:nvPr/>
        </p:nvSpPr>
        <p:spPr>
          <a:xfrm>
            <a:off x="8094329" y="2245623"/>
            <a:ext cx="727717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 </a:t>
            </a:r>
            <a:r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Restful Interfaces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ounded Rectangle 97"/>
          <p:cNvSpPr/>
          <p:nvPr/>
        </p:nvSpPr>
        <p:spPr>
          <a:xfrm>
            <a:off x="8101431" y="2461152"/>
            <a:ext cx="713513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Api</a:t>
            </a: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Interfaces</a:t>
            </a:r>
          </a:p>
        </p:txBody>
      </p:sp>
      <p:sp>
        <p:nvSpPr>
          <p:cNvPr id="186" name="Rounded Rectangle 98"/>
          <p:cNvSpPr/>
          <p:nvPr/>
        </p:nvSpPr>
        <p:spPr>
          <a:xfrm>
            <a:off x="8106736" y="2697683"/>
            <a:ext cx="702903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Outbound Data</a:t>
            </a:r>
          </a:p>
        </p:txBody>
      </p:sp>
      <p:sp>
        <p:nvSpPr>
          <p:cNvPr id="187" name="Rounded Rectangle 99"/>
          <p:cNvSpPr/>
          <p:nvPr/>
        </p:nvSpPr>
        <p:spPr>
          <a:xfrm>
            <a:off x="8106736" y="2922475"/>
            <a:ext cx="702902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 Service Library</a:t>
            </a:r>
          </a:p>
        </p:txBody>
      </p:sp>
      <p:sp>
        <p:nvSpPr>
          <p:cNvPr id="188" name="Rectangle 100"/>
          <p:cNvSpPr/>
          <p:nvPr/>
        </p:nvSpPr>
        <p:spPr>
          <a:xfrm>
            <a:off x="8060494" y="2027671"/>
            <a:ext cx="795386" cy="1130019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TextBox 101"/>
          <p:cNvSpPr txBox="1"/>
          <p:nvPr/>
        </p:nvSpPr>
        <p:spPr>
          <a:xfrm>
            <a:off x="8019741" y="2027671"/>
            <a:ext cx="87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Data Output</a:t>
            </a:r>
          </a:p>
        </p:txBody>
      </p:sp>
      <p:sp>
        <p:nvSpPr>
          <p:cNvPr id="190" name="Rectangle 102"/>
          <p:cNvSpPr/>
          <p:nvPr/>
        </p:nvSpPr>
        <p:spPr>
          <a:xfrm>
            <a:off x="8056050" y="3321843"/>
            <a:ext cx="801898" cy="1447893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ounded Rectangle 103"/>
          <p:cNvSpPr/>
          <p:nvPr/>
        </p:nvSpPr>
        <p:spPr>
          <a:xfrm>
            <a:off x="8105415" y="3593764"/>
            <a:ext cx="703169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</a:p>
        </p:txBody>
      </p:sp>
      <p:sp>
        <p:nvSpPr>
          <p:cNvPr id="192" name="Rounded Rectangle 104"/>
          <p:cNvSpPr/>
          <p:nvPr/>
        </p:nvSpPr>
        <p:spPr>
          <a:xfrm>
            <a:off x="8108362" y="3809293"/>
            <a:ext cx="697275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</a:t>
            </a:r>
          </a:p>
        </p:txBody>
      </p:sp>
      <p:sp>
        <p:nvSpPr>
          <p:cNvPr id="193" name="Rounded Rectangle 105"/>
          <p:cNvSpPr/>
          <p:nvPr/>
        </p:nvSpPr>
        <p:spPr>
          <a:xfrm>
            <a:off x="8105998" y="4045824"/>
            <a:ext cx="702002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</a:t>
            </a:r>
          </a:p>
        </p:txBody>
      </p:sp>
      <p:sp>
        <p:nvSpPr>
          <p:cNvPr id="194" name="Rounded Rectangle 106"/>
          <p:cNvSpPr/>
          <p:nvPr/>
        </p:nvSpPr>
        <p:spPr>
          <a:xfrm>
            <a:off x="8105999" y="4270616"/>
            <a:ext cx="702001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</a:t>
            </a:r>
          </a:p>
        </p:txBody>
      </p:sp>
      <p:sp>
        <p:nvSpPr>
          <p:cNvPr id="195" name="TextBox 107"/>
          <p:cNvSpPr txBox="1"/>
          <p:nvPr/>
        </p:nvSpPr>
        <p:spPr>
          <a:xfrm>
            <a:off x="8018553" y="3248853"/>
            <a:ext cx="87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prstClr val="black"/>
                </a:solidFill>
                <a:latin typeface="Calibri" panose="020F0502020204030204"/>
              </a:rPr>
              <a:t>Data Consumer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6" name="Rectangle 109"/>
          <p:cNvSpPr/>
          <p:nvPr/>
        </p:nvSpPr>
        <p:spPr>
          <a:xfrm>
            <a:off x="486084" y="3228117"/>
            <a:ext cx="879605" cy="1541620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TextBox 110"/>
          <p:cNvSpPr txBox="1"/>
          <p:nvPr/>
        </p:nvSpPr>
        <p:spPr>
          <a:xfrm>
            <a:off x="468241" y="3212836"/>
            <a:ext cx="9641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Data Integration</a:t>
            </a:r>
          </a:p>
        </p:txBody>
      </p:sp>
      <p:sp>
        <p:nvSpPr>
          <p:cNvPr id="198" name="Rectangle 111"/>
          <p:cNvSpPr/>
          <p:nvPr/>
        </p:nvSpPr>
        <p:spPr>
          <a:xfrm>
            <a:off x="481809" y="2027144"/>
            <a:ext cx="888154" cy="1162240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Rounded Rectangle 112"/>
          <p:cNvSpPr/>
          <p:nvPr/>
        </p:nvSpPr>
        <p:spPr>
          <a:xfrm>
            <a:off x="559822" y="2278772"/>
            <a:ext cx="732129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Management Data</a:t>
            </a:r>
          </a:p>
        </p:txBody>
      </p:sp>
      <p:sp>
        <p:nvSpPr>
          <p:cNvPr id="200" name="Rounded Rectangle 113"/>
          <p:cNvSpPr/>
          <p:nvPr/>
        </p:nvSpPr>
        <p:spPr>
          <a:xfrm>
            <a:off x="559822" y="2494302"/>
            <a:ext cx="732129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Registries, EMRs, </a:t>
            </a:r>
            <a:r>
              <a:rPr kumimoji="0" lang="is-I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Rounded Rectangle 114"/>
          <p:cNvSpPr/>
          <p:nvPr/>
        </p:nvSpPr>
        <p:spPr>
          <a:xfrm>
            <a:off x="562744" y="2730832"/>
            <a:ext cx="726284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Social, environmental</a:t>
            </a:r>
          </a:p>
        </p:txBody>
      </p:sp>
      <p:sp>
        <p:nvSpPr>
          <p:cNvPr id="202" name="Rounded Rectangle 115"/>
          <p:cNvSpPr/>
          <p:nvPr/>
        </p:nvSpPr>
        <p:spPr>
          <a:xfrm>
            <a:off x="562744" y="2955624"/>
            <a:ext cx="726284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-omics, IMG, biomarker</a:t>
            </a:r>
          </a:p>
        </p:txBody>
      </p:sp>
      <p:sp>
        <p:nvSpPr>
          <p:cNvPr id="203" name="TextBox 116"/>
          <p:cNvSpPr txBox="1"/>
          <p:nvPr/>
        </p:nvSpPr>
        <p:spPr>
          <a:xfrm>
            <a:off x="481810" y="2030897"/>
            <a:ext cx="8881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Data </a:t>
            </a:r>
            <a:r>
              <a:rPr lang="en-US" sz="900" dirty="0" smtClean="0">
                <a:solidFill>
                  <a:prstClr val="black"/>
                </a:solidFill>
                <a:latin typeface="Calibri" panose="020F0502020204030204"/>
              </a:rPr>
              <a:t>Sources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4" name="Rectangle 117"/>
          <p:cNvSpPr/>
          <p:nvPr/>
        </p:nvSpPr>
        <p:spPr>
          <a:xfrm>
            <a:off x="481809" y="4870955"/>
            <a:ext cx="8336100" cy="338521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TextBox 118"/>
          <p:cNvSpPr txBox="1"/>
          <p:nvPr/>
        </p:nvSpPr>
        <p:spPr>
          <a:xfrm>
            <a:off x="549114" y="4876635"/>
            <a:ext cx="95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Operations Tools</a:t>
            </a:r>
          </a:p>
        </p:txBody>
      </p:sp>
      <p:sp>
        <p:nvSpPr>
          <p:cNvPr id="206" name="Rounded Rectangle 119"/>
          <p:cNvSpPr/>
          <p:nvPr/>
        </p:nvSpPr>
        <p:spPr>
          <a:xfrm>
            <a:off x="6128114" y="1653922"/>
            <a:ext cx="1890439" cy="187903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 </a:t>
            </a:r>
            <a:r>
              <a:rPr kumimoji="0" lang="en-US" sz="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Access</a:t>
            </a:r>
            <a:endParaRPr kumimoji="0" lang="en-US" sz="8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tangle 52"/>
          <p:cNvSpPr/>
          <p:nvPr/>
        </p:nvSpPr>
        <p:spPr>
          <a:xfrm>
            <a:off x="4805372" y="3794607"/>
            <a:ext cx="2890643" cy="798645"/>
          </a:xfrm>
          <a:prstGeom prst="rect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TextBox 59"/>
          <p:cNvSpPr txBox="1"/>
          <p:nvPr/>
        </p:nvSpPr>
        <p:spPr>
          <a:xfrm>
            <a:off x="4930790" y="3751634"/>
            <a:ext cx="15698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Digital </a:t>
            </a:r>
            <a:r>
              <a:rPr lang="en-US" sz="900" dirty="0" smtClean="0">
                <a:solidFill>
                  <a:prstClr val="black"/>
                </a:solidFill>
                <a:latin typeface="Calibri" panose="020F0502020204030204"/>
              </a:rPr>
              <a:t>Enterprise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9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717" y="3791539"/>
            <a:ext cx="847109" cy="847109"/>
          </a:xfrm>
          <a:prstGeom prst="rect">
            <a:avLst/>
          </a:prstGeom>
        </p:spPr>
      </p:pic>
      <p:pic>
        <p:nvPicPr>
          <p:cNvPr id="210" name="Grafik 20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705" y="4071452"/>
            <a:ext cx="293702" cy="293702"/>
          </a:xfrm>
          <a:prstGeom prst="rect">
            <a:avLst/>
          </a:prstGeom>
        </p:spPr>
      </p:pic>
      <p:sp>
        <p:nvSpPr>
          <p:cNvPr id="211" name="Can 55"/>
          <p:cNvSpPr/>
          <p:nvPr/>
        </p:nvSpPr>
        <p:spPr>
          <a:xfrm>
            <a:off x="6119374" y="3903775"/>
            <a:ext cx="587829" cy="544483"/>
          </a:xfrm>
          <a:prstGeom prst="can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Twins (e.g. OR, </a:t>
            </a:r>
            <a:r>
              <a:rPr kumimoji="0" lang="en-US" sz="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MedTech</a:t>
            </a:r>
            <a:r>
              <a:rPr kumimoji="0" 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grpSp>
        <p:nvGrpSpPr>
          <p:cNvPr id="108" name="Gruppieren 107"/>
          <p:cNvGrpSpPr/>
          <p:nvPr/>
        </p:nvGrpSpPr>
        <p:grpSpPr>
          <a:xfrm>
            <a:off x="7164288" y="217688"/>
            <a:ext cx="1762293" cy="247909"/>
            <a:chOff x="503995" y="406744"/>
            <a:chExt cx="1762293" cy="247909"/>
          </a:xfrm>
        </p:grpSpPr>
        <p:sp>
          <p:nvSpPr>
            <p:cNvPr id="212" name="object 3"/>
            <p:cNvSpPr/>
            <p:nvPr/>
          </p:nvSpPr>
          <p:spPr>
            <a:xfrm>
              <a:off x="503995" y="406744"/>
              <a:ext cx="158115" cy="197485"/>
            </a:xfrm>
            <a:custGeom>
              <a:avLst/>
              <a:gdLst/>
              <a:ahLst/>
              <a:cxnLst/>
              <a:rect l="l" t="t" r="r" b="b"/>
              <a:pathLst>
                <a:path w="158115" h="197484">
                  <a:moveTo>
                    <a:pt x="134212" y="6687"/>
                  </a:moveTo>
                  <a:lnTo>
                    <a:pt x="23488" y="6687"/>
                  </a:lnTo>
                  <a:lnTo>
                    <a:pt x="33554" y="13375"/>
                  </a:lnTo>
                  <a:lnTo>
                    <a:pt x="46974" y="23407"/>
                  </a:lnTo>
                  <a:lnTo>
                    <a:pt x="60396" y="40141"/>
                  </a:lnTo>
                  <a:lnTo>
                    <a:pt x="63751" y="46828"/>
                  </a:lnTo>
                  <a:lnTo>
                    <a:pt x="67106" y="56860"/>
                  </a:lnTo>
                  <a:lnTo>
                    <a:pt x="67106" y="197351"/>
                  </a:lnTo>
                  <a:lnTo>
                    <a:pt x="90594" y="197351"/>
                  </a:lnTo>
                  <a:lnTo>
                    <a:pt x="90594" y="56860"/>
                  </a:lnTo>
                  <a:lnTo>
                    <a:pt x="93949" y="46828"/>
                  </a:lnTo>
                  <a:lnTo>
                    <a:pt x="97305" y="40141"/>
                  </a:lnTo>
                  <a:lnTo>
                    <a:pt x="107371" y="23407"/>
                  </a:lnTo>
                  <a:lnTo>
                    <a:pt x="124147" y="13375"/>
                  </a:lnTo>
                  <a:lnTo>
                    <a:pt x="134212" y="6687"/>
                  </a:lnTo>
                  <a:close/>
                </a:path>
                <a:path w="158115" h="197484">
                  <a:moveTo>
                    <a:pt x="157694" y="0"/>
                  </a:moveTo>
                  <a:lnTo>
                    <a:pt x="0" y="0"/>
                  </a:lnTo>
                  <a:lnTo>
                    <a:pt x="0" y="113721"/>
                  </a:lnTo>
                  <a:lnTo>
                    <a:pt x="3355" y="133796"/>
                  </a:lnTo>
                  <a:lnTo>
                    <a:pt x="10066" y="150521"/>
                  </a:lnTo>
                  <a:lnTo>
                    <a:pt x="23488" y="163901"/>
                  </a:lnTo>
                  <a:lnTo>
                    <a:pt x="40264" y="177281"/>
                  </a:lnTo>
                  <a:lnTo>
                    <a:pt x="40264" y="50172"/>
                  </a:lnTo>
                  <a:lnTo>
                    <a:pt x="36908" y="43485"/>
                  </a:lnTo>
                  <a:lnTo>
                    <a:pt x="26842" y="33439"/>
                  </a:lnTo>
                  <a:lnTo>
                    <a:pt x="10066" y="26751"/>
                  </a:lnTo>
                  <a:lnTo>
                    <a:pt x="23488" y="6687"/>
                  </a:lnTo>
                  <a:lnTo>
                    <a:pt x="157694" y="6687"/>
                  </a:lnTo>
                  <a:lnTo>
                    <a:pt x="157694" y="0"/>
                  </a:lnTo>
                  <a:close/>
                </a:path>
                <a:path w="158115" h="197484">
                  <a:moveTo>
                    <a:pt x="157694" y="6687"/>
                  </a:moveTo>
                  <a:lnTo>
                    <a:pt x="134212" y="6687"/>
                  </a:lnTo>
                  <a:lnTo>
                    <a:pt x="147632" y="26751"/>
                  </a:lnTo>
                  <a:lnTo>
                    <a:pt x="130858" y="33439"/>
                  </a:lnTo>
                  <a:lnTo>
                    <a:pt x="120792" y="43485"/>
                  </a:lnTo>
                  <a:lnTo>
                    <a:pt x="117437" y="50172"/>
                  </a:lnTo>
                  <a:lnTo>
                    <a:pt x="117437" y="177281"/>
                  </a:lnTo>
                  <a:lnTo>
                    <a:pt x="134212" y="163901"/>
                  </a:lnTo>
                  <a:lnTo>
                    <a:pt x="147632" y="150521"/>
                  </a:lnTo>
                  <a:lnTo>
                    <a:pt x="154349" y="133796"/>
                  </a:lnTo>
                  <a:lnTo>
                    <a:pt x="157694" y="113721"/>
                  </a:lnTo>
                  <a:lnTo>
                    <a:pt x="157694" y="6687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4"/>
            <p:cNvSpPr/>
            <p:nvPr/>
          </p:nvSpPr>
          <p:spPr>
            <a:xfrm>
              <a:off x="973745" y="487013"/>
              <a:ext cx="111125" cy="167640"/>
            </a:xfrm>
            <a:custGeom>
              <a:avLst/>
              <a:gdLst/>
              <a:ahLst/>
              <a:cxnLst/>
              <a:rect l="l" t="t" r="r" b="b"/>
              <a:pathLst>
                <a:path w="111125" h="167640">
                  <a:moveTo>
                    <a:pt x="13420" y="127119"/>
                  </a:moveTo>
                  <a:lnTo>
                    <a:pt x="13420" y="130464"/>
                  </a:lnTo>
                  <a:lnTo>
                    <a:pt x="0" y="150533"/>
                  </a:lnTo>
                  <a:lnTo>
                    <a:pt x="0" y="153878"/>
                  </a:lnTo>
                  <a:lnTo>
                    <a:pt x="23482" y="163914"/>
                  </a:lnTo>
                  <a:lnTo>
                    <a:pt x="36902" y="167259"/>
                  </a:lnTo>
                  <a:lnTo>
                    <a:pt x="67102" y="167259"/>
                  </a:lnTo>
                  <a:lnTo>
                    <a:pt x="87239" y="160569"/>
                  </a:lnTo>
                  <a:lnTo>
                    <a:pt x="93942" y="153878"/>
                  </a:lnTo>
                  <a:lnTo>
                    <a:pt x="101499" y="143844"/>
                  </a:lnTo>
                  <a:lnTo>
                    <a:pt x="50323" y="143844"/>
                  </a:lnTo>
                  <a:lnTo>
                    <a:pt x="33557" y="137153"/>
                  </a:lnTo>
                  <a:lnTo>
                    <a:pt x="20137" y="130464"/>
                  </a:lnTo>
                  <a:lnTo>
                    <a:pt x="16778" y="130464"/>
                  </a:lnTo>
                  <a:lnTo>
                    <a:pt x="13420" y="127119"/>
                  </a:lnTo>
                  <a:close/>
                </a:path>
                <a:path w="111125" h="167640">
                  <a:moveTo>
                    <a:pt x="63743" y="0"/>
                  </a:moveTo>
                  <a:lnTo>
                    <a:pt x="23482" y="13389"/>
                  </a:lnTo>
                  <a:lnTo>
                    <a:pt x="6703" y="50182"/>
                  </a:lnTo>
                  <a:lnTo>
                    <a:pt x="10061" y="60218"/>
                  </a:lnTo>
                  <a:lnTo>
                    <a:pt x="20137" y="80287"/>
                  </a:lnTo>
                  <a:lnTo>
                    <a:pt x="33557" y="90323"/>
                  </a:lnTo>
                  <a:lnTo>
                    <a:pt x="50323" y="97012"/>
                  </a:lnTo>
                  <a:lnTo>
                    <a:pt x="67102" y="107048"/>
                  </a:lnTo>
                  <a:lnTo>
                    <a:pt x="73819" y="113739"/>
                  </a:lnTo>
                  <a:lnTo>
                    <a:pt x="77177" y="120428"/>
                  </a:lnTo>
                  <a:lnTo>
                    <a:pt x="73819" y="130464"/>
                  </a:lnTo>
                  <a:lnTo>
                    <a:pt x="70460" y="137153"/>
                  </a:lnTo>
                  <a:lnTo>
                    <a:pt x="50323" y="143844"/>
                  </a:lnTo>
                  <a:lnTo>
                    <a:pt x="101499" y="143844"/>
                  </a:lnTo>
                  <a:lnTo>
                    <a:pt x="104018" y="140499"/>
                  </a:lnTo>
                  <a:lnTo>
                    <a:pt x="110721" y="120428"/>
                  </a:lnTo>
                  <a:lnTo>
                    <a:pt x="104018" y="100358"/>
                  </a:lnTo>
                  <a:lnTo>
                    <a:pt x="93942" y="86978"/>
                  </a:lnTo>
                  <a:lnTo>
                    <a:pt x="83880" y="80287"/>
                  </a:lnTo>
                  <a:lnTo>
                    <a:pt x="67102" y="73598"/>
                  </a:lnTo>
                  <a:lnTo>
                    <a:pt x="50323" y="63562"/>
                  </a:lnTo>
                  <a:lnTo>
                    <a:pt x="43619" y="56872"/>
                  </a:lnTo>
                  <a:lnTo>
                    <a:pt x="40261" y="46837"/>
                  </a:lnTo>
                  <a:lnTo>
                    <a:pt x="46978" y="33453"/>
                  </a:lnTo>
                  <a:lnTo>
                    <a:pt x="57040" y="26765"/>
                  </a:lnTo>
                  <a:lnTo>
                    <a:pt x="101614" y="26765"/>
                  </a:lnTo>
                  <a:lnTo>
                    <a:pt x="107363" y="13389"/>
                  </a:lnTo>
                  <a:lnTo>
                    <a:pt x="87239" y="3357"/>
                  </a:lnTo>
                  <a:lnTo>
                    <a:pt x="63743" y="0"/>
                  </a:lnTo>
                  <a:close/>
                </a:path>
                <a:path w="111125" h="167640">
                  <a:moveTo>
                    <a:pt x="101614" y="26765"/>
                  </a:moveTo>
                  <a:lnTo>
                    <a:pt x="67102" y="26765"/>
                  </a:lnTo>
                  <a:lnTo>
                    <a:pt x="80522" y="30109"/>
                  </a:lnTo>
                  <a:lnTo>
                    <a:pt x="93942" y="36802"/>
                  </a:lnTo>
                  <a:lnTo>
                    <a:pt x="97301" y="36802"/>
                  </a:lnTo>
                  <a:lnTo>
                    <a:pt x="101614" y="26765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5"/>
            <p:cNvSpPr/>
            <p:nvPr/>
          </p:nvSpPr>
          <p:spPr>
            <a:xfrm>
              <a:off x="1269007" y="640939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97314" y="0"/>
                  </a:lnTo>
                </a:path>
              </a:pathLst>
            </a:custGeom>
            <a:ln w="26719">
              <a:solidFill>
                <a:srgbClr val="666F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6"/>
            <p:cNvSpPr/>
            <p:nvPr/>
          </p:nvSpPr>
          <p:spPr>
            <a:xfrm>
              <a:off x="1284107" y="487623"/>
              <a:ext cx="0" cy="140335"/>
            </a:xfrm>
            <a:custGeom>
              <a:avLst/>
              <a:gdLst/>
              <a:ahLst/>
              <a:cxnLst/>
              <a:rect l="l" t="t" r="r" b="b"/>
              <a:pathLst>
                <a:path h="140334">
                  <a:moveTo>
                    <a:pt x="0" y="0"/>
                  </a:moveTo>
                  <a:lnTo>
                    <a:pt x="0" y="139956"/>
                  </a:lnTo>
                </a:path>
              </a:pathLst>
            </a:custGeom>
            <a:ln w="30199">
              <a:solidFill>
                <a:srgbClr val="666F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7"/>
            <p:cNvSpPr/>
            <p:nvPr/>
          </p:nvSpPr>
          <p:spPr>
            <a:xfrm>
              <a:off x="1128086" y="487013"/>
              <a:ext cx="87630" cy="167640"/>
            </a:xfrm>
            <a:custGeom>
              <a:avLst/>
              <a:gdLst/>
              <a:ahLst/>
              <a:cxnLst/>
              <a:rect l="l" t="t" r="r" b="b"/>
              <a:pathLst>
                <a:path w="87630" h="167640">
                  <a:moveTo>
                    <a:pt x="87239" y="0"/>
                  </a:moveTo>
                  <a:lnTo>
                    <a:pt x="0" y="0"/>
                  </a:lnTo>
                  <a:lnTo>
                    <a:pt x="0" y="167259"/>
                  </a:lnTo>
                  <a:lnTo>
                    <a:pt x="87239" y="167259"/>
                  </a:lnTo>
                  <a:lnTo>
                    <a:pt x="87239" y="140499"/>
                  </a:lnTo>
                  <a:lnTo>
                    <a:pt x="30199" y="140499"/>
                  </a:lnTo>
                  <a:lnTo>
                    <a:pt x="30199" y="97012"/>
                  </a:lnTo>
                  <a:lnTo>
                    <a:pt x="87239" y="97012"/>
                  </a:lnTo>
                  <a:lnTo>
                    <a:pt x="87239" y="70252"/>
                  </a:lnTo>
                  <a:lnTo>
                    <a:pt x="30199" y="70252"/>
                  </a:lnTo>
                  <a:lnTo>
                    <a:pt x="30199" y="30109"/>
                  </a:lnTo>
                  <a:lnTo>
                    <a:pt x="87239" y="30109"/>
                  </a:lnTo>
                  <a:lnTo>
                    <a:pt x="87239" y="0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8"/>
            <p:cNvSpPr/>
            <p:nvPr/>
          </p:nvSpPr>
          <p:spPr>
            <a:xfrm>
              <a:off x="802624" y="487013"/>
              <a:ext cx="134620" cy="167640"/>
            </a:xfrm>
            <a:custGeom>
              <a:avLst/>
              <a:gdLst/>
              <a:ahLst/>
              <a:cxnLst/>
              <a:rect l="l" t="t" r="r" b="b"/>
              <a:pathLst>
                <a:path w="134619" h="167640">
                  <a:moveTo>
                    <a:pt x="30199" y="0"/>
                  </a:moveTo>
                  <a:lnTo>
                    <a:pt x="0" y="0"/>
                  </a:lnTo>
                  <a:lnTo>
                    <a:pt x="0" y="167259"/>
                  </a:lnTo>
                  <a:lnTo>
                    <a:pt x="26840" y="167259"/>
                  </a:lnTo>
                  <a:lnTo>
                    <a:pt x="26840" y="46837"/>
                  </a:lnTo>
                  <a:lnTo>
                    <a:pt x="58908" y="46837"/>
                  </a:lnTo>
                  <a:lnTo>
                    <a:pt x="30199" y="0"/>
                  </a:lnTo>
                  <a:close/>
                </a:path>
                <a:path w="134619" h="167640">
                  <a:moveTo>
                    <a:pt x="58908" y="46837"/>
                  </a:moveTo>
                  <a:lnTo>
                    <a:pt x="26840" y="46837"/>
                  </a:lnTo>
                  <a:lnTo>
                    <a:pt x="100659" y="167259"/>
                  </a:lnTo>
                  <a:lnTo>
                    <a:pt x="134204" y="167259"/>
                  </a:lnTo>
                  <a:lnTo>
                    <a:pt x="134204" y="120428"/>
                  </a:lnTo>
                  <a:lnTo>
                    <a:pt x="104018" y="120428"/>
                  </a:lnTo>
                  <a:lnTo>
                    <a:pt x="58908" y="46837"/>
                  </a:lnTo>
                  <a:close/>
                </a:path>
                <a:path w="134619" h="167640">
                  <a:moveTo>
                    <a:pt x="134204" y="3357"/>
                  </a:moveTo>
                  <a:lnTo>
                    <a:pt x="104018" y="3357"/>
                  </a:lnTo>
                  <a:lnTo>
                    <a:pt x="104018" y="120428"/>
                  </a:lnTo>
                  <a:lnTo>
                    <a:pt x="134204" y="120428"/>
                  </a:lnTo>
                  <a:lnTo>
                    <a:pt x="134204" y="3357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9"/>
            <p:cNvSpPr/>
            <p:nvPr/>
          </p:nvSpPr>
          <p:spPr>
            <a:xfrm>
              <a:off x="733836" y="487013"/>
              <a:ext cx="0" cy="167640"/>
            </a:xfrm>
            <a:custGeom>
              <a:avLst/>
              <a:gdLst/>
              <a:ahLst/>
              <a:cxnLst/>
              <a:rect l="l" t="t" r="r" b="b"/>
              <a:pathLst>
                <a:path h="167640">
                  <a:moveTo>
                    <a:pt x="0" y="0"/>
                  </a:moveTo>
                  <a:lnTo>
                    <a:pt x="0" y="167259"/>
                  </a:lnTo>
                </a:path>
              </a:pathLst>
            </a:custGeom>
            <a:ln w="30185">
              <a:solidFill>
                <a:srgbClr val="666F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10"/>
            <p:cNvSpPr/>
            <p:nvPr/>
          </p:nvSpPr>
          <p:spPr>
            <a:xfrm>
              <a:off x="1393163" y="487013"/>
              <a:ext cx="873125" cy="167640"/>
            </a:xfrm>
            <a:custGeom>
              <a:avLst/>
              <a:gdLst/>
              <a:ahLst/>
              <a:cxnLst/>
              <a:rect l="l" t="t" r="r" b="b"/>
              <a:pathLst>
                <a:path w="873125" h="167640">
                  <a:moveTo>
                    <a:pt x="87239" y="0"/>
                  </a:moveTo>
                  <a:lnTo>
                    <a:pt x="67102" y="0"/>
                  </a:lnTo>
                  <a:lnTo>
                    <a:pt x="53681" y="6701"/>
                  </a:lnTo>
                  <a:lnTo>
                    <a:pt x="36902" y="13389"/>
                  </a:lnTo>
                  <a:lnTo>
                    <a:pt x="23482" y="23421"/>
                  </a:lnTo>
                  <a:lnTo>
                    <a:pt x="13420" y="36802"/>
                  </a:lnTo>
                  <a:lnTo>
                    <a:pt x="6703" y="50182"/>
                  </a:lnTo>
                  <a:lnTo>
                    <a:pt x="0" y="83632"/>
                  </a:lnTo>
                  <a:lnTo>
                    <a:pt x="3358" y="103703"/>
                  </a:lnTo>
                  <a:lnTo>
                    <a:pt x="23482" y="143844"/>
                  </a:lnTo>
                  <a:lnTo>
                    <a:pt x="53681" y="160569"/>
                  </a:lnTo>
                  <a:lnTo>
                    <a:pt x="67102" y="167259"/>
                  </a:lnTo>
                  <a:lnTo>
                    <a:pt x="87239" y="167259"/>
                  </a:lnTo>
                  <a:lnTo>
                    <a:pt x="110721" y="163914"/>
                  </a:lnTo>
                  <a:lnTo>
                    <a:pt x="140921" y="153878"/>
                  </a:lnTo>
                  <a:lnTo>
                    <a:pt x="140921" y="150533"/>
                  </a:lnTo>
                  <a:lnTo>
                    <a:pt x="73819" y="150533"/>
                  </a:lnTo>
                  <a:lnTo>
                    <a:pt x="60398" y="143844"/>
                  </a:lnTo>
                  <a:lnTo>
                    <a:pt x="50323" y="140499"/>
                  </a:lnTo>
                  <a:lnTo>
                    <a:pt x="30199" y="120428"/>
                  </a:lnTo>
                  <a:lnTo>
                    <a:pt x="26840" y="110393"/>
                  </a:lnTo>
                  <a:lnTo>
                    <a:pt x="20137" y="83632"/>
                  </a:lnTo>
                  <a:lnTo>
                    <a:pt x="26840" y="56872"/>
                  </a:lnTo>
                  <a:lnTo>
                    <a:pt x="30199" y="46837"/>
                  </a:lnTo>
                  <a:lnTo>
                    <a:pt x="50323" y="26765"/>
                  </a:lnTo>
                  <a:lnTo>
                    <a:pt x="60398" y="23421"/>
                  </a:lnTo>
                  <a:lnTo>
                    <a:pt x="73819" y="16733"/>
                  </a:lnTo>
                  <a:lnTo>
                    <a:pt x="135047" y="16733"/>
                  </a:lnTo>
                  <a:lnTo>
                    <a:pt x="137562" y="13389"/>
                  </a:lnTo>
                  <a:lnTo>
                    <a:pt x="110721" y="3357"/>
                  </a:lnTo>
                  <a:lnTo>
                    <a:pt x="87239" y="0"/>
                  </a:lnTo>
                  <a:close/>
                </a:path>
                <a:path w="873125" h="167640">
                  <a:moveTo>
                    <a:pt x="140921" y="80287"/>
                  </a:moveTo>
                  <a:lnTo>
                    <a:pt x="120797" y="80287"/>
                  </a:lnTo>
                  <a:lnTo>
                    <a:pt x="120797" y="143844"/>
                  </a:lnTo>
                  <a:lnTo>
                    <a:pt x="87239" y="150533"/>
                  </a:lnTo>
                  <a:lnTo>
                    <a:pt x="140921" y="150533"/>
                  </a:lnTo>
                  <a:lnTo>
                    <a:pt x="140921" y="80287"/>
                  </a:lnTo>
                  <a:close/>
                </a:path>
                <a:path w="873125" h="167640">
                  <a:moveTo>
                    <a:pt x="135047" y="16733"/>
                  </a:moveTo>
                  <a:lnTo>
                    <a:pt x="87239" y="16733"/>
                  </a:lnTo>
                  <a:lnTo>
                    <a:pt x="110721" y="20077"/>
                  </a:lnTo>
                  <a:lnTo>
                    <a:pt x="127500" y="26765"/>
                  </a:lnTo>
                  <a:lnTo>
                    <a:pt x="135047" y="16733"/>
                  </a:lnTo>
                  <a:close/>
                </a:path>
                <a:path w="873125" h="167640">
                  <a:moveTo>
                    <a:pt x="238222" y="3357"/>
                  </a:moveTo>
                  <a:lnTo>
                    <a:pt x="187899" y="3357"/>
                  </a:lnTo>
                  <a:lnTo>
                    <a:pt x="187899" y="163914"/>
                  </a:lnTo>
                  <a:lnTo>
                    <a:pt x="208036" y="163914"/>
                  </a:lnTo>
                  <a:lnTo>
                    <a:pt x="208036" y="97012"/>
                  </a:lnTo>
                  <a:lnTo>
                    <a:pt x="260038" y="97012"/>
                  </a:lnTo>
                  <a:lnTo>
                    <a:pt x="255001" y="93668"/>
                  </a:lnTo>
                  <a:lnTo>
                    <a:pt x="248297" y="90323"/>
                  </a:lnTo>
                  <a:lnTo>
                    <a:pt x="265076" y="83632"/>
                  </a:lnTo>
                  <a:lnTo>
                    <a:pt x="271788" y="80287"/>
                  </a:lnTo>
                  <a:lnTo>
                    <a:pt x="208036" y="80287"/>
                  </a:lnTo>
                  <a:lnTo>
                    <a:pt x="208036" y="16733"/>
                  </a:lnTo>
                  <a:lnTo>
                    <a:pt x="278490" y="16733"/>
                  </a:lnTo>
                  <a:lnTo>
                    <a:pt x="275138" y="13389"/>
                  </a:lnTo>
                  <a:lnTo>
                    <a:pt x="258359" y="6701"/>
                  </a:lnTo>
                  <a:lnTo>
                    <a:pt x="238222" y="3357"/>
                  </a:lnTo>
                  <a:close/>
                </a:path>
                <a:path w="873125" h="167640">
                  <a:moveTo>
                    <a:pt x="260038" y="97012"/>
                  </a:moveTo>
                  <a:lnTo>
                    <a:pt x="231518" y="97012"/>
                  </a:lnTo>
                  <a:lnTo>
                    <a:pt x="238222" y="100358"/>
                  </a:lnTo>
                  <a:lnTo>
                    <a:pt x="251656" y="117083"/>
                  </a:lnTo>
                  <a:lnTo>
                    <a:pt x="288559" y="163914"/>
                  </a:lnTo>
                  <a:lnTo>
                    <a:pt x="315399" y="163914"/>
                  </a:lnTo>
                  <a:lnTo>
                    <a:pt x="275138" y="117083"/>
                  </a:lnTo>
                  <a:lnTo>
                    <a:pt x="265076" y="100358"/>
                  </a:lnTo>
                  <a:lnTo>
                    <a:pt x="260038" y="97012"/>
                  </a:lnTo>
                  <a:close/>
                </a:path>
                <a:path w="873125" h="167640">
                  <a:moveTo>
                    <a:pt x="278490" y="16733"/>
                  </a:moveTo>
                  <a:lnTo>
                    <a:pt x="234877" y="16733"/>
                  </a:lnTo>
                  <a:lnTo>
                    <a:pt x="251656" y="20077"/>
                  </a:lnTo>
                  <a:lnTo>
                    <a:pt x="261718" y="26765"/>
                  </a:lnTo>
                  <a:lnTo>
                    <a:pt x="268421" y="36802"/>
                  </a:lnTo>
                  <a:lnTo>
                    <a:pt x="268421" y="56872"/>
                  </a:lnTo>
                  <a:lnTo>
                    <a:pt x="265076" y="63562"/>
                  </a:lnTo>
                  <a:lnTo>
                    <a:pt x="258359" y="73598"/>
                  </a:lnTo>
                  <a:lnTo>
                    <a:pt x="244939" y="76943"/>
                  </a:lnTo>
                  <a:lnTo>
                    <a:pt x="228160" y="80287"/>
                  </a:lnTo>
                  <a:lnTo>
                    <a:pt x="271788" y="80287"/>
                  </a:lnTo>
                  <a:lnTo>
                    <a:pt x="278497" y="76943"/>
                  </a:lnTo>
                  <a:lnTo>
                    <a:pt x="285200" y="63562"/>
                  </a:lnTo>
                  <a:lnTo>
                    <a:pt x="288559" y="46837"/>
                  </a:lnTo>
                  <a:lnTo>
                    <a:pt x="288559" y="36802"/>
                  </a:lnTo>
                  <a:lnTo>
                    <a:pt x="285200" y="26765"/>
                  </a:lnTo>
                  <a:lnTo>
                    <a:pt x="281842" y="20077"/>
                  </a:lnTo>
                  <a:lnTo>
                    <a:pt x="278490" y="16733"/>
                  </a:lnTo>
                  <a:close/>
                </a:path>
                <a:path w="873125" h="167640">
                  <a:moveTo>
                    <a:pt x="359019" y="3357"/>
                  </a:moveTo>
                  <a:lnTo>
                    <a:pt x="338882" y="3357"/>
                  </a:lnTo>
                  <a:lnTo>
                    <a:pt x="338882" y="120428"/>
                  </a:lnTo>
                  <a:lnTo>
                    <a:pt x="365736" y="160569"/>
                  </a:lnTo>
                  <a:lnTo>
                    <a:pt x="399280" y="167259"/>
                  </a:lnTo>
                  <a:lnTo>
                    <a:pt x="422776" y="163914"/>
                  </a:lnTo>
                  <a:lnTo>
                    <a:pt x="436197" y="160569"/>
                  </a:lnTo>
                  <a:lnTo>
                    <a:pt x="446259" y="153878"/>
                  </a:lnTo>
                  <a:lnTo>
                    <a:pt x="449631" y="150533"/>
                  </a:lnTo>
                  <a:lnTo>
                    <a:pt x="402639" y="150533"/>
                  </a:lnTo>
                  <a:lnTo>
                    <a:pt x="382502" y="147189"/>
                  </a:lnTo>
                  <a:lnTo>
                    <a:pt x="369081" y="140499"/>
                  </a:lnTo>
                  <a:lnTo>
                    <a:pt x="359019" y="127119"/>
                  </a:lnTo>
                  <a:lnTo>
                    <a:pt x="359019" y="3357"/>
                  </a:lnTo>
                  <a:close/>
                </a:path>
                <a:path w="873125" h="167640">
                  <a:moveTo>
                    <a:pt x="466383" y="3357"/>
                  </a:moveTo>
                  <a:lnTo>
                    <a:pt x="446259" y="3357"/>
                  </a:lnTo>
                  <a:lnTo>
                    <a:pt x="446259" y="103703"/>
                  </a:lnTo>
                  <a:lnTo>
                    <a:pt x="442900" y="113739"/>
                  </a:lnTo>
                  <a:lnTo>
                    <a:pt x="442900" y="123773"/>
                  </a:lnTo>
                  <a:lnTo>
                    <a:pt x="436197" y="133808"/>
                  </a:lnTo>
                  <a:lnTo>
                    <a:pt x="432838" y="140499"/>
                  </a:lnTo>
                  <a:lnTo>
                    <a:pt x="419418" y="147189"/>
                  </a:lnTo>
                  <a:lnTo>
                    <a:pt x="402639" y="150533"/>
                  </a:lnTo>
                  <a:lnTo>
                    <a:pt x="449631" y="150533"/>
                  </a:lnTo>
                  <a:lnTo>
                    <a:pt x="453002" y="147189"/>
                  </a:lnTo>
                  <a:lnTo>
                    <a:pt x="459692" y="133808"/>
                  </a:lnTo>
                  <a:lnTo>
                    <a:pt x="463037" y="120428"/>
                  </a:lnTo>
                  <a:lnTo>
                    <a:pt x="466383" y="103703"/>
                  </a:lnTo>
                  <a:lnTo>
                    <a:pt x="466383" y="3357"/>
                  </a:lnTo>
                  <a:close/>
                </a:path>
                <a:path w="873125" h="167640">
                  <a:moveTo>
                    <a:pt x="567002" y="3357"/>
                  </a:moveTo>
                  <a:lnTo>
                    <a:pt x="516692" y="3357"/>
                  </a:lnTo>
                  <a:lnTo>
                    <a:pt x="516692" y="163914"/>
                  </a:lnTo>
                  <a:lnTo>
                    <a:pt x="536897" y="163914"/>
                  </a:lnTo>
                  <a:lnTo>
                    <a:pt x="536897" y="97012"/>
                  </a:lnTo>
                  <a:lnTo>
                    <a:pt x="560312" y="97012"/>
                  </a:lnTo>
                  <a:lnTo>
                    <a:pt x="580516" y="93668"/>
                  </a:lnTo>
                  <a:lnTo>
                    <a:pt x="600587" y="86978"/>
                  </a:lnTo>
                  <a:lnTo>
                    <a:pt x="603932" y="83632"/>
                  </a:lnTo>
                  <a:lnTo>
                    <a:pt x="536897" y="83632"/>
                  </a:lnTo>
                  <a:lnTo>
                    <a:pt x="536897" y="16733"/>
                  </a:lnTo>
                  <a:lnTo>
                    <a:pt x="603932" y="16733"/>
                  </a:lnTo>
                  <a:lnTo>
                    <a:pt x="587206" y="6701"/>
                  </a:lnTo>
                  <a:lnTo>
                    <a:pt x="567002" y="3357"/>
                  </a:lnTo>
                  <a:close/>
                </a:path>
                <a:path w="873125" h="167640">
                  <a:moveTo>
                    <a:pt x="603932" y="16733"/>
                  </a:moveTo>
                  <a:lnTo>
                    <a:pt x="560312" y="16733"/>
                  </a:lnTo>
                  <a:lnTo>
                    <a:pt x="577171" y="20077"/>
                  </a:lnTo>
                  <a:lnTo>
                    <a:pt x="590552" y="26765"/>
                  </a:lnTo>
                  <a:lnTo>
                    <a:pt x="597242" y="36802"/>
                  </a:lnTo>
                  <a:lnTo>
                    <a:pt x="597242" y="50182"/>
                  </a:lnTo>
                  <a:lnTo>
                    <a:pt x="593897" y="63562"/>
                  </a:lnTo>
                  <a:lnTo>
                    <a:pt x="587206" y="73598"/>
                  </a:lnTo>
                  <a:lnTo>
                    <a:pt x="573826" y="80287"/>
                  </a:lnTo>
                  <a:lnTo>
                    <a:pt x="563657" y="83632"/>
                  </a:lnTo>
                  <a:lnTo>
                    <a:pt x="603932" y="83632"/>
                  </a:lnTo>
                  <a:lnTo>
                    <a:pt x="613967" y="73598"/>
                  </a:lnTo>
                  <a:lnTo>
                    <a:pt x="617446" y="63562"/>
                  </a:lnTo>
                  <a:lnTo>
                    <a:pt x="617446" y="40147"/>
                  </a:lnTo>
                  <a:lnTo>
                    <a:pt x="613967" y="30109"/>
                  </a:lnTo>
                  <a:lnTo>
                    <a:pt x="610622" y="20077"/>
                  </a:lnTo>
                  <a:lnTo>
                    <a:pt x="603932" y="16733"/>
                  </a:lnTo>
                  <a:close/>
                </a:path>
                <a:path w="873125" h="167640">
                  <a:moveTo>
                    <a:pt x="701206" y="3357"/>
                  </a:moveTo>
                  <a:lnTo>
                    <a:pt x="654242" y="3357"/>
                  </a:lnTo>
                  <a:lnTo>
                    <a:pt x="654242" y="163914"/>
                  </a:lnTo>
                  <a:lnTo>
                    <a:pt x="671101" y="163914"/>
                  </a:lnTo>
                  <a:lnTo>
                    <a:pt x="671101" y="97012"/>
                  </a:lnTo>
                  <a:lnTo>
                    <a:pt x="694516" y="97012"/>
                  </a:lnTo>
                  <a:lnTo>
                    <a:pt x="718066" y="93668"/>
                  </a:lnTo>
                  <a:lnTo>
                    <a:pt x="734791" y="86978"/>
                  </a:lnTo>
                  <a:lnTo>
                    <a:pt x="738136" y="83632"/>
                  </a:lnTo>
                  <a:lnTo>
                    <a:pt x="671101" y="83632"/>
                  </a:lnTo>
                  <a:lnTo>
                    <a:pt x="674446" y="16733"/>
                  </a:lnTo>
                  <a:lnTo>
                    <a:pt x="741481" y="16733"/>
                  </a:lnTo>
                  <a:lnTo>
                    <a:pt x="724756" y="6701"/>
                  </a:lnTo>
                  <a:lnTo>
                    <a:pt x="701206" y="3357"/>
                  </a:lnTo>
                  <a:close/>
                </a:path>
                <a:path w="873125" h="167640">
                  <a:moveTo>
                    <a:pt x="741481" y="16733"/>
                  </a:moveTo>
                  <a:lnTo>
                    <a:pt x="697861" y="16733"/>
                  </a:lnTo>
                  <a:lnTo>
                    <a:pt x="714721" y="20077"/>
                  </a:lnTo>
                  <a:lnTo>
                    <a:pt x="724756" y="26765"/>
                  </a:lnTo>
                  <a:lnTo>
                    <a:pt x="731446" y="36802"/>
                  </a:lnTo>
                  <a:lnTo>
                    <a:pt x="734791" y="50182"/>
                  </a:lnTo>
                  <a:lnTo>
                    <a:pt x="731446" y="63562"/>
                  </a:lnTo>
                  <a:lnTo>
                    <a:pt x="724756" y="73598"/>
                  </a:lnTo>
                  <a:lnTo>
                    <a:pt x="711375" y="80287"/>
                  </a:lnTo>
                  <a:lnTo>
                    <a:pt x="697861" y="83632"/>
                  </a:lnTo>
                  <a:lnTo>
                    <a:pt x="738136" y="83632"/>
                  </a:lnTo>
                  <a:lnTo>
                    <a:pt x="741481" y="80287"/>
                  </a:lnTo>
                  <a:lnTo>
                    <a:pt x="748305" y="73598"/>
                  </a:lnTo>
                  <a:lnTo>
                    <a:pt x="751650" y="63562"/>
                  </a:lnTo>
                  <a:lnTo>
                    <a:pt x="754995" y="50182"/>
                  </a:lnTo>
                  <a:lnTo>
                    <a:pt x="754995" y="40147"/>
                  </a:lnTo>
                  <a:lnTo>
                    <a:pt x="751650" y="30109"/>
                  </a:lnTo>
                  <a:lnTo>
                    <a:pt x="744826" y="20077"/>
                  </a:lnTo>
                  <a:lnTo>
                    <a:pt x="741481" y="16733"/>
                  </a:lnTo>
                  <a:close/>
                </a:path>
                <a:path w="873125" h="167640">
                  <a:moveTo>
                    <a:pt x="873009" y="3357"/>
                  </a:moveTo>
                  <a:lnTo>
                    <a:pt x="791925" y="3357"/>
                  </a:lnTo>
                  <a:lnTo>
                    <a:pt x="791925" y="163914"/>
                  </a:lnTo>
                  <a:lnTo>
                    <a:pt x="873009" y="163914"/>
                  </a:lnTo>
                  <a:lnTo>
                    <a:pt x="873009" y="147189"/>
                  </a:lnTo>
                  <a:lnTo>
                    <a:pt x="808650" y="147189"/>
                  </a:lnTo>
                  <a:lnTo>
                    <a:pt x="811995" y="93668"/>
                  </a:lnTo>
                  <a:lnTo>
                    <a:pt x="872340" y="93668"/>
                  </a:lnTo>
                  <a:lnTo>
                    <a:pt x="872340" y="76943"/>
                  </a:lnTo>
                  <a:lnTo>
                    <a:pt x="808650" y="76943"/>
                  </a:lnTo>
                  <a:lnTo>
                    <a:pt x="811995" y="20077"/>
                  </a:lnTo>
                  <a:lnTo>
                    <a:pt x="873009" y="20077"/>
                  </a:lnTo>
                  <a:lnTo>
                    <a:pt x="873009" y="3357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0" name="Rounded Rectangle 112"/>
          <p:cNvSpPr/>
          <p:nvPr/>
        </p:nvSpPr>
        <p:spPr>
          <a:xfrm>
            <a:off x="468241" y="5947685"/>
            <a:ext cx="732129" cy="196870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Rounded Rectangle 114"/>
          <p:cNvSpPr/>
          <p:nvPr/>
        </p:nvSpPr>
        <p:spPr>
          <a:xfrm>
            <a:off x="476968" y="6235623"/>
            <a:ext cx="726284" cy="196870"/>
          </a:xfrm>
          <a:prstGeom prst="roundRect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289028" y="5926467"/>
            <a:ext cx="1126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vorhanden</a:t>
            </a:r>
            <a:endParaRPr lang="de-CH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" name="Textfeld 221"/>
          <p:cNvSpPr txBox="1"/>
          <p:nvPr/>
        </p:nvSpPr>
        <p:spPr>
          <a:xfrm>
            <a:off x="1289027" y="6210947"/>
            <a:ext cx="1126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Geplant 2019</a:t>
            </a:r>
            <a:endParaRPr lang="de-CH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Architektur und Technologien (1)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4172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DE" dirty="0"/>
              <a:t>IDSC – </a:t>
            </a:r>
            <a:r>
              <a:rPr lang="de-DE" dirty="0" smtClean="0"/>
              <a:t>Michael </a:t>
            </a:r>
            <a:r>
              <a:rPr lang="de-DE" dirty="0"/>
              <a:t>Dahlweid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519" y="3507844"/>
            <a:ext cx="1071563" cy="107156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274" y="3809548"/>
            <a:ext cx="1043940" cy="70104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264" y="4924001"/>
            <a:ext cx="1203960" cy="60579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686" y="3729816"/>
            <a:ext cx="902970" cy="81153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2095" y="2574959"/>
            <a:ext cx="994410" cy="73533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7381" y="5058731"/>
            <a:ext cx="1211580" cy="60579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2050" y="5132628"/>
            <a:ext cx="1714500" cy="42672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4519" y="2571379"/>
            <a:ext cx="933450" cy="78486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5936" y="2802529"/>
            <a:ext cx="1474470" cy="4953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9391" y="1873615"/>
            <a:ext cx="1390650" cy="52578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7396" y="1745191"/>
            <a:ext cx="971550" cy="75438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2619" y="1662169"/>
            <a:ext cx="857250" cy="85725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0371" y="3857173"/>
            <a:ext cx="948690" cy="76962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75081" y="5300908"/>
            <a:ext cx="1779270" cy="41148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6074" y="5092030"/>
            <a:ext cx="857250" cy="85725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4162" y="2962072"/>
            <a:ext cx="981075" cy="671513"/>
          </a:xfrm>
          <a:prstGeom prst="rect">
            <a:avLst/>
          </a:prstGeom>
        </p:spPr>
      </p:pic>
      <p:sp>
        <p:nvSpPr>
          <p:cNvPr id="33" name="AutoShape 22" descr="Bildergebnis für tensor flow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3237" y="2919222"/>
            <a:ext cx="802958" cy="51435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8895" y="4196752"/>
            <a:ext cx="1431608" cy="28575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23510" y="1687926"/>
            <a:ext cx="1211580" cy="605790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5554" y="1851396"/>
            <a:ext cx="1558290" cy="468630"/>
          </a:xfrm>
          <a:prstGeom prst="rect">
            <a:avLst/>
          </a:prstGeom>
        </p:spPr>
      </p:pic>
      <p:grpSp>
        <p:nvGrpSpPr>
          <p:cNvPr id="26" name="Gruppieren 25"/>
          <p:cNvGrpSpPr/>
          <p:nvPr/>
        </p:nvGrpSpPr>
        <p:grpSpPr>
          <a:xfrm>
            <a:off x="7164288" y="217688"/>
            <a:ext cx="1762293" cy="247909"/>
            <a:chOff x="503995" y="406744"/>
            <a:chExt cx="1762293" cy="247909"/>
          </a:xfrm>
        </p:grpSpPr>
        <p:sp>
          <p:nvSpPr>
            <p:cNvPr id="28" name="object 3"/>
            <p:cNvSpPr/>
            <p:nvPr/>
          </p:nvSpPr>
          <p:spPr>
            <a:xfrm>
              <a:off x="503995" y="406744"/>
              <a:ext cx="158115" cy="197485"/>
            </a:xfrm>
            <a:custGeom>
              <a:avLst/>
              <a:gdLst/>
              <a:ahLst/>
              <a:cxnLst/>
              <a:rect l="l" t="t" r="r" b="b"/>
              <a:pathLst>
                <a:path w="158115" h="197484">
                  <a:moveTo>
                    <a:pt x="134212" y="6687"/>
                  </a:moveTo>
                  <a:lnTo>
                    <a:pt x="23488" y="6687"/>
                  </a:lnTo>
                  <a:lnTo>
                    <a:pt x="33554" y="13375"/>
                  </a:lnTo>
                  <a:lnTo>
                    <a:pt x="46974" y="23407"/>
                  </a:lnTo>
                  <a:lnTo>
                    <a:pt x="60396" y="40141"/>
                  </a:lnTo>
                  <a:lnTo>
                    <a:pt x="63751" y="46828"/>
                  </a:lnTo>
                  <a:lnTo>
                    <a:pt x="67106" y="56860"/>
                  </a:lnTo>
                  <a:lnTo>
                    <a:pt x="67106" y="197351"/>
                  </a:lnTo>
                  <a:lnTo>
                    <a:pt x="90594" y="197351"/>
                  </a:lnTo>
                  <a:lnTo>
                    <a:pt x="90594" y="56860"/>
                  </a:lnTo>
                  <a:lnTo>
                    <a:pt x="93949" y="46828"/>
                  </a:lnTo>
                  <a:lnTo>
                    <a:pt x="97305" y="40141"/>
                  </a:lnTo>
                  <a:lnTo>
                    <a:pt x="107371" y="23407"/>
                  </a:lnTo>
                  <a:lnTo>
                    <a:pt x="124147" y="13375"/>
                  </a:lnTo>
                  <a:lnTo>
                    <a:pt x="134212" y="6687"/>
                  </a:lnTo>
                  <a:close/>
                </a:path>
                <a:path w="158115" h="197484">
                  <a:moveTo>
                    <a:pt x="157694" y="0"/>
                  </a:moveTo>
                  <a:lnTo>
                    <a:pt x="0" y="0"/>
                  </a:lnTo>
                  <a:lnTo>
                    <a:pt x="0" y="113721"/>
                  </a:lnTo>
                  <a:lnTo>
                    <a:pt x="3355" y="133796"/>
                  </a:lnTo>
                  <a:lnTo>
                    <a:pt x="10066" y="150521"/>
                  </a:lnTo>
                  <a:lnTo>
                    <a:pt x="23488" y="163901"/>
                  </a:lnTo>
                  <a:lnTo>
                    <a:pt x="40264" y="177281"/>
                  </a:lnTo>
                  <a:lnTo>
                    <a:pt x="40264" y="50172"/>
                  </a:lnTo>
                  <a:lnTo>
                    <a:pt x="36908" y="43485"/>
                  </a:lnTo>
                  <a:lnTo>
                    <a:pt x="26842" y="33439"/>
                  </a:lnTo>
                  <a:lnTo>
                    <a:pt x="10066" y="26751"/>
                  </a:lnTo>
                  <a:lnTo>
                    <a:pt x="23488" y="6687"/>
                  </a:lnTo>
                  <a:lnTo>
                    <a:pt x="157694" y="6687"/>
                  </a:lnTo>
                  <a:lnTo>
                    <a:pt x="157694" y="0"/>
                  </a:lnTo>
                  <a:close/>
                </a:path>
                <a:path w="158115" h="197484">
                  <a:moveTo>
                    <a:pt x="157694" y="6687"/>
                  </a:moveTo>
                  <a:lnTo>
                    <a:pt x="134212" y="6687"/>
                  </a:lnTo>
                  <a:lnTo>
                    <a:pt x="147632" y="26751"/>
                  </a:lnTo>
                  <a:lnTo>
                    <a:pt x="130858" y="33439"/>
                  </a:lnTo>
                  <a:lnTo>
                    <a:pt x="120792" y="43485"/>
                  </a:lnTo>
                  <a:lnTo>
                    <a:pt x="117437" y="50172"/>
                  </a:lnTo>
                  <a:lnTo>
                    <a:pt x="117437" y="177281"/>
                  </a:lnTo>
                  <a:lnTo>
                    <a:pt x="134212" y="163901"/>
                  </a:lnTo>
                  <a:lnTo>
                    <a:pt x="147632" y="150521"/>
                  </a:lnTo>
                  <a:lnTo>
                    <a:pt x="154349" y="133796"/>
                  </a:lnTo>
                  <a:lnTo>
                    <a:pt x="157694" y="113721"/>
                  </a:lnTo>
                  <a:lnTo>
                    <a:pt x="157694" y="6687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"/>
            <p:cNvSpPr/>
            <p:nvPr/>
          </p:nvSpPr>
          <p:spPr>
            <a:xfrm>
              <a:off x="973745" y="487013"/>
              <a:ext cx="111125" cy="167640"/>
            </a:xfrm>
            <a:custGeom>
              <a:avLst/>
              <a:gdLst/>
              <a:ahLst/>
              <a:cxnLst/>
              <a:rect l="l" t="t" r="r" b="b"/>
              <a:pathLst>
                <a:path w="111125" h="167640">
                  <a:moveTo>
                    <a:pt x="13420" y="127119"/>
                  </a:moveTo>
                  <a:lnTo>
                    <a:pt x="13420" y="130464"/>
                  </a:lnTo>
                  <a:lnTo>
                    <a:pt x="0" y="150533"/>
                  </a:lnTo>
                  <a:lnTo>
                    <a:pt x="0" y="153878"/>
                  </a:lnTo>
                  <a:lnTo>
                    <a:pt x="23482" y="163914"/>
                  </a:lnTo>
                  <a:lnTo>
                    <a:pt x="36902" y="167259"/>
                  </a:lnTo>
                  <a:lnTo>
                    <a:pt x="67102" y="167259"/>
                  </a:lnTo>
                  <a:lnTo>
                    <a:pt x="87239" y="160569"/>
                  </a:lnTo>
                  <a:lnTo>
                    <a:pt x="93942" y="153878"/>
                  </a:lnTo>
                  <a:lnTo>
                    <a:pt x="101499" y="143844"/>
                  </a:lnTo>
                  <a:lnTo>
                    <a:pt x="50323" y="143844"/>
                  </a:lnTo>
                  <a:lnTo>
                    <a:pt x="33557" y="137153"/>
                  </a:lnTo>
                  <a:lnTo>
                    <a:pt x="20137" y="130464"/>
                  </a:lnTo>
                  <a:lnTo>
                    <a:pt x="16778" y="130464"/>
                  </a:lnTo>
                  <a:lnTo>
                    <a:pt x="13420" y="127119"/>
                  </a:lnTo>
                  <a:close/>
                </a:path>
                <a:path w="111125" h="167640">
                  <a:moveTo>
                    <a:pt x="63743" y="0"/>
                  </a:moveTo>
                  <a:lnTo>
                    <a:pt x="23482" y="13389"/>
                  </a:lnTo>
                  <a:lnTo>
                    <a:pt x="6703" y="50182"/>
                  </a:lnTo>
                  <a:lnTo>
                    <a:pt x="10061" y="60218"/>
                  </a:lnTo>
                  <a:lnTo>
                    <a:pt x="20137" y="80287"/>
                  </a:lnTo>
                  <a:lnTo>
                    <a:pt x="33557" y="90323"/>
                  </a:lnTo>
                  <a:lnTo>
                    <a:pt x="50323" y="97012"/>
                  </a:lnTo>
                  <a:lnTo>
                    <a:pt x="67102" y="107048"/>
                  </a:lnTo>
                  <a:lnTo>
                    <a:pt x="73819" y="113739"/>
                  </a:lnTo>
                  <a:lnTo>
                    <a:pt x="77177" y="120428"/>
                  </a:lnTo>
                  <a:lnTo>
                    <a:pt x="73819" y="130464"/>
                  </a:lnTo>
                  <a:lnTo>
                    <a:pt x="70460" y="137153"/>
                  </a:lnTo>
                  <a:lnTo>
                    <a:pt x="50323" y="143844"/>
                  </a:lnTo>
                  <a:lnTo>
                    <a:pt x="101499" y="143844"/>
                  </a:lnTo>
                  <a:lnTo>
                    <a:pt x="104018" y="140499"/>
                  </a:lnTo>
                  <a:lnTo>
                    <a:pt x="110721" y="120428"/>
                  </a:lnTo>
                  <a:lnTo>
                    <a:pt x="104018" y="100358"/>
                  </a:lnTo>
                  <a:lnTo>
                    <a:pt x="93942" y="86978"/>
                  </a:lnTo>
                  <a:lnTo>
                    <a:pt x="83880" y="80287"/>
                  </a:lnTo>
                  <a:lnTo>
                    <a:pt x="67102" y="73598"/>
                  </a:lnTo>
                  <a:lnTo>
                    <a:pt x="50323" y="63562"/>
                  </a:lnTo>
                  <a:lnTo>
                    <a:pt x="43619" y="56872"/>
                  </a:lnTo>
                  <a:lnTo>
                    <a:pt x="40261" y="46837"/>
                  </a:lnTo>
                  <a:lnTo>
                    <a:pt x="46978" y="33453"/>
                  </a:lnTo>
                  <a:lnTo>
                    <a:pt x="57040" y="26765"/>
                  </a:lnTo>
                  <a:lnTo>
                    <a:pt x="101614" y="26765"/>
                  </a:lnTo>
                  <a:lnTo>
                    <a:pt x="107363" y="13389"/>
                  </a:lnTo>
                  <a:lnTo>
                    <a:pt x="87239" y="3357"/>
                  </a:lnTo>
                  <a:lnTo>
                    <a:pt x="63743" y="0"/>
                  </a:lnTo>
                  <a:close/>
                </a:path>
                <a:path w="111125" h="167640">
                  <a:moveTo>
                    <a:pt x="101614" y="26765"/>
                  </a:moveTo>
                  <a:lnTo>
                    <a:pt x="67102" y="26765"/>
                  </a:lnTo>
                  <a:lnTo>
                    <a:pt x="80522" y="30109"/>
                  </a:lnTo>
                  <a:lnTo>
                    <a:pt x="93942" y="36802"/>
                  </a:lnTo>
                  <a:lnTo>
                    <a:pt x="97301" y="36802"/>
                  </a:lnTo>
                  <a:lnTo>
                    <a:pt x="101614" y="26765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5"/>
            <p:cNvSpPr/>
            <p:nvPr/>
          </p:nvSpPr>
          <p:spPr>
            <a:xfrm>
              <a:off x="1269007" y="640939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97314" y="0"/>
                  </a:lnTo>
                </a:path>
              </a:pathLst>
            </a:custGeom>
            <a:ln w="26719">
              <a:solidFill>
                <a:srgbClr val="666F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6"/>
            <p:cNvSpPr/>
            <p:nvPr/>
          </p:nvSpPr>
          <p:spPr>
            <a:xfrm>
              <a:off x="1284107" y="487623"/>
              <a:ext cx="0" cy="140335"/>
            </a:xfrm>
            <a:custGeom>
              <a:avLst/>
              <a:gdLst/>
              <a:ahLst/>
              <a:cxnLst/>
              <a:rect l="l" t="t" r="r" b="b"/>
              <a:pathLst>
                <a:path h="140334">
                  <a:moveTo>
                    <a:pt x="0" y="0"/>
                  </a:moveTo>
                  <a:lnTo>
                    <a:pt x="0" y="139956"/>
                  </a:lnTo>
                </a:path>
              </a:pathLst>
            </a:custGeom>
            <a:ln w="30199">
              <a:solidFill>
                <a:srgbClr val="666F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7"/>
            <p:cNvSpPr/>
            <p:nvPr/>
          </p:nvSpPr>
          <p:spPr>
            <a:xfrm>
              <a:off x="1128086" y="487013"/>
              <a:ext cx="87630" cy="167640"/>
            </a:xfrm>
            <a:custGeom>
              <a:avLst/>
              <a:gdLst/>
              <a:ahLst/>
              <a:cxnLst/>
              <a:rect l="l" t="t" r="r" b="b"/>
              <a:pathLst>
                <a:path w="87630" h="167640">
                  <a:moveTo>
                    <a:pt x="87239" y="0"/>
                  </a:moveTo>
                  <a:lnTo>
                    <a:pt x="0" y="0"/>
                  </a:lnTo>
                  <a:lnTo>
                    <a:pt x="0" y="167259"/>
                  </a:lnTo>
                  <a:lnTo>
                    <a:pt x="87239" y="167259"/>
                  </a:lnTo>
                  <a:lnTo>
                    <a:pt x="87239" y="140499"/>
                  </a:lnTo>
                  <a:lnTo>
                    <a:pt x="30199" y="140499"/>
                  </a:lnTo>
                  <a:lnTo>
                    <a:pt x="30199" y="97012"/>
                  </a:lnTo>
                  <a:lnTo>
                    <a:pt x="87239" y="97012"/>
                  </a:lnTo>
                  <a:lnTo>
                    <a:pt x="87239" y="70252"/>
                  </a:lnTo>
                  <a:lnTo>
                    <a:pt x="30199" y="70252"/>
                  </a:lnTo>
                  <a:lnTo>
                    <a:pt x="30199" y="30109"/>
                  </a:lnTo>
                  <a:lnTo>
                    <a:pt x="87239" y="30109"/>
                  </a:lnTo>
                  <a:lnTo>
                    <a:pt x="87239" y="0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8"/>
            <p:cNvSpPr/>
            <p:nvPr/>
          </p:nvSpPr>
          <p:spPr>
            <a:xfrm>
              <a:off x="802624" y="487013"/>
              <a:ext cx="134620" cy="167640"/>
            </a:xfrm>
            <a:custGeom>
              <a:avLst/>
              <a:gdLst/>
              <a:ahLst/>
              <a:cxnLst/>
              <a:rect l="l" t="t" r="r" b="b"/>
              <a:pathLst>
                <a:path w="134619" h="167640">
                  <a:moveTo>
                    <a:pt x="30199" y="0"/>
                  </a:moveTo>
                  <a:lnTo>
                    <a:pt x="0" y="0"/>
                  </a:lnTo>
                  <a:lnTo>
                    <a:pt x="0" y="167259"/>
                  </a:lnTo>
                  <a:lnTo>
                    <a:pt x="26840" y="167259"/>
                  </a:lnTo>
                  <a:lnTo>
                    <a:pt x="26840" y="46837"/>
                  </a:lnTo>
                  <a:lnTo>
                    <a:pt x="58908" y="46837"/>
                  </a:lnTo>
                  <a:lnTo>
                    <a:pt x="30199" y="0"/>
                  </a:lnTo>
                  <a:close/>
                </a:path>
                <a:path w="134619" h="167640">
                  <a:moveTo>
                    <a:pt x="58908" y="46837"/>
                  </a:moveTo>
                  <a:lnTo>
                    <a:pt x="26840" y="46837"/>
                  </a:lnTo>
                  <a:lnTo>
                    <a:pt x="100659" y="167259"/>
                  </a:lnTo>
                  <a:lnTo>
                    <a:pt x="134204" y="167259"/>
                  </a:lnTo>
                  <a:lnTo>
                    <a:pt x="134204" y="120428"/>
                  </a:lnTo>
                  <a:lnTo>
                    <a:pt x="104018" y="120428"/>
                  </a:lnTo>
                  <a:lnTo>
                    <a:pt x="58908" y="46837"/>
                  </a:lnTo>
                  <a:close/>
                </a:path>
                <a:path w="134619" h="167640">
                  <a:moveTo>
                    <a:pt x="134204" y="3357"/>
                  </a:moveTo>
                  <a:lnTo>
                    <a:pt x="104018" y="3357"/>
                  </a:lnTo>
                  <a:lnTo>
                    <a:pt x="104018" y="120428"/>
                  </a:lnTo>
                  <a:lnTo>
                    <a:pt x="134204" y="120428"/>
                  </a:lnTo>
                  <a:lnTo>
                    <a:pt x="134204" y="3357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9"/>
            <p:cNvSpPr/>
            <p:nvPr/>
          </p:nvSpPr>
          <p:spPr>
            <a:xfrm>
              <a:off x="733836" y="487013"/>
              <a:ext cx="0" cy="167640"/>
            </a:xfrm>
            <a:custGeom>
              <a:avLst/>
              <a:gdLst/>
              <a:ahLst/>
              <a:cxnLst/>
              <a:rect l="l" t="t" r="r" b="b"/>
              <a:pathLst>
                <a:path h="167640">
                  <a:moveTo>
                    <a:pt x="0" y="0"/>
                  </a:moveTo>
                  <a:lnTo>
                    <a:pt x="0" y="167259"/>
                  </a:lnTo>
                </a:path>
              </a:pathLst>
            </a:custGeom>
            <a:ln w="30185">
              <a:solidFill>
                <a:srgbClr val="666F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0"/>
            <p:cNvSpPr/>
            <p:nvPr/>
          </p:nvSpPr>
          <p:spPr>
            <a:xfrm>
              <a:off x="1393163" y="487013"/>
              <a:ext cx="873125" cy="167640"/>
            </a:xfrm>
            <a:custGeom>
              <a:avLst/>
              <a:gdLst/>
              <a:ahLst/>
              <a:cxnLst/>
              <a:rect l="l" t="t" r="r" b="b"/>
              <a:pathLst>
                <a:path w="873125" h="167640">
                  <a:moveTo>
                    <a:pt x="87239" y="0"/>
                  </a:moveTo>
                  <a:lnTo>
                    <a:pt x="67102" y="0"/>
                  </a:lnTo>
                  <a:lnTo>
                    <a:pt x="53681" y="6701"/>
                  </a:lnTo>
                  <a:lnTo>
                    <a:pt x="36902" y="13389"/>
                  </a:lnTo>
                  <a:lnTo>
                    <a:pt x="23482" y="23421"/>
                  </a:lnTo>
                  <a:lnTo>
                    <a:pt x="13420" y="36802"/>
                  </a:lnTo>
                  <a:lnTo>
                    <a:pt x="6703" y="50182"/>
                  </a:lnTo>
                  <a:lnTo>
                    <a:pt x="0" y="83632"/>
                  </a:lnTo>
                  <a:lnTo>
                    <a:pt x="3358" y="103703"/>
                  </a:lnTo>
                  <a:lnTo>
                    <a:pt x="23482" y="143844"/>
                  </a:lnTo>
                  <a:lnTo>
                    <a:pt x="53681" y="160569"/>
                  </a:lnTo>
                  <a:lnTo>
                    <a:pt x="67102" y="167259"/>
                  </a:lnTo>
                  <a:lnTo>
                    <a:pt x="87239" y="167259"/>
                  </a:lnTo>
                  <a:lnTo>
                    <a:pt x="110721" y="163914"/>
                  </a:lnTo>
                  <a:lnTo>
                    <a:pt x="140921" y="153878"/>
                  </a:lnTo>
                  <a:lnTo>
                    <a:pt x="140921" y="150533"/>
                  </a:lnTo>
                  <a:lnTo>
                    <a:pt x="73819" y="150533"/>
                  </a:lnTo>
                  <a:lnTo>
                    <a:pt x="60398" y="143844"/>
                  </a:lnTo>
                  <a:lnTo>
                    <a:pt x="50323" y="140499"/>
                  </a:lnTo>
                  <a:lnTo>
                    <a:pt x="30199" y="120428"/>
                  </a:lnTo>
                  <a:lnTo>
                    <a:pt x="26840" y="110393"/>
                  </a:lnTo>
                  <a:lnTo>
                    <a:pt x="20137" y="83632"/>
                  </a:lnTo>
                  <a:lnTo>
                    <a:pt x="26840" y="56872"/>
                  </a:lnTo>
                  <a:lnTo>
                    <a:pt x="30199" y="46837"/>
                  </a:lnTo>
                  <a:lnTo>
                    <a:pt x="50323" y="26765"/>
                  </a:lnTo>
                  <a:lnTo>
                    <a:pt x="60398" y="23421"/>
                  </a:lnTo>
                  <a:lnTo>
                    <a:pt x="73819" y="16733"/>
                  </a:lnTo>
                  <a:lnTo>
                    <a:pt x="135047" y="16733"/>
                  </a:lnTo>
                  <a:lnTo>
                    <a:pt x="137562" y="13389"/>
                  </a:lnTo>
                  <a:lnTo>
                    <a:pt x="110721" y="3357"/>
                  </a:lnTo>
                  <a:lnTo>
                    <a:pt x="87239" y="0"/>
                  </a:lnTo>
                  <a:close/>
                </a:path>
                <a:path w="873125" h="167640">
                  <a:moveTo>
                    <a:pt x="140921" y="80287"/>
                  </a:moveTo>
                  <a:lnTo>
                    <a:pt x="120797" y="80287"/>
                  </a:lnTo>
                  <a:lnTo>
                    <a:pt x="120797" y="143844"/>
                  </a:lnTo>
                  <a:lnTo>
                    <a:pt x="87239" y="150533"/>
                  </a:lnTo>
                  <a:lnTo>
                    <a:pt x="140921" y="150533"/>
                  </a:lnTo>
                  <a:lnTo>
                    <a:pt x="140921" y="80287"/>
                  </a:lnTo>
                  <a:close/>
                </a:path>
                <a:path w="873125" h="167640">
                  <a:moveTo>
                    <a:pt x="135047" y="16733"/>
                  </a:moveTo>
                  <a:lnTo>
                    <a:pt x="87239" y="16733"/>
                  </a:lnTo>
                  <a:lnTo>
                    <a:pt x="110721" y="20077"/>
                  </a:lnTo>
                  <a:lnTo>
                    <a:pt x="127500" y="26765"/>
                  </a:lnTo>
                  <a:lnTo>
                    <a:pt x="135047" y="16733"/>
                  </a:lnTo>
                  <a:close/>
                </a:path>
                <a:path w="873125" h="167640">
                  <a:moveTo>
                    <a:pt x="238222" y="3357"/>
                  </a:moveTo>
                  <a:lnTo>
                    <a:pt x="187899" y="3357"/>
                  </a:lnTo>
                  <a:lnTo>
                    <a:pt x="187899" y="163914"/>
                  </a:lnTo>
                  <a:lnTo>
                    <a:pt x="208036" y="163914"/>
                  </a:lnTo>
                  <a:lnTo>
                    <a:pt x="208036" y="97012"/>
                  </a:lnTo>
                  <a:lnTo>
                    <a:pt x="260038" y="97012"/>
                  </a:lnTo>
                  <a:lnTo>
                    <a:pt x="255001" y="93668"/>
                  </a:lnTo>
                  <a:lnTo>
                    <a:pt x="248297" y="90323"/>
                  </a:lnTo>
                  <a:lnTo>
                    <a:pt x="265076" y="83632"/>
                  </a:lnTo>
                  <a:lnTo>
                    <a:pt x="271788" y="80287"/>
                  </a:lnTo>
                  <a:lnTo>
                    <a:pt x="208036" y="80287"/>
                  </a:lnTo>
                  <a:lnTo>
                    <a:pt x="208036" y="16733"/>
                  </a:lnTo>
                  <a:lnTo>
                    <a:pt x="278490" y="16733"/>
                  </a:lnTo>
                  <a:lnTo>
                    <a:pt x="275138" y="13389"/>
                  </a:lnTo>
                  <a:lnTo>
                    <a:pt x="258359" y="6701"/>
                  </a:lnTo>
                  <a:lnTo>
                    <a:pt x="238222" y="3357"/>
                  </a:lnTo>
                  <a:close/>
                </a:path>
                <a:path w="873125" h="167640">
                  <a:moveTo>
                    <a:pt x="260038" y="97012"/>
                  </a:moveTo>
                  <a:lnTo>
                    <a:pt x="231518" y="97012"/>
                  </a:lnTo>
                  <a:lnTo>
                    <a:pt x="238222" y="100358"/>
                  </a:lnTo>
                  <a:lnTo>
                    <a:pt x="251656" y="117083"/>
                  </a:lnTo>
                  <a:lnTo>
                    <a:pt x="288559" y="163914"/>
                  </a:lnTo>
                  <a:lnTo>
                    <a:pt x="315399" y="163914"/>
                  </a:lnTo>
                  <a:lnTo>
                    <a:pt x="275138" y="117083"/>
                  </a:lnTo>
                  <a:lnTo>
                    <a:pt x="265076" y="100358"/>
                  </a:lnTo>
                  <a:lnTo>
                    <a:pt x="260038" y="97012"/>
                  </a:lnTo>
                  <a:close/>
                </a:path>
                <a:path w="873125" h="167640">
                  <a:moveTo>
                    <a:pt x="278490" y="16733"/>
                  </a:moveTo>
                  <a:lnTo>
                    <a:pt x="234877" y="16733"/>
                  </a:lnTo>
                  <a:lnTo>
                    <a:pt x="251656" y="20077"/>
                  </a:lnTo>
                  <a:lnTo>
                    <a:pt x="261718" y="26765"/>
                  </a:lnTo>
                  <a:lnTo>
                    <a:pt x="268421" y="36802"/>
                  </a:lnTo>
                  <a:lnTo>
                    <a:pt x="268421" y="56872"/>
                  </a:lnTo>
                  <a:lnTo>
                    <a:pt x="265076" y="63562"/>
                  </a:lnTo>
                  <a:lnTo>
                    <a:pt x="258359" y="73598"/>
                  </a:lnTo>
                  <a:lnTo>
                    <a:pt x="244939" y="76943"/>
                  </a:lnTo>
                  <a:lnTo>
                    <a:pt x="228160" y="80287"/>
                  </a:lnTo>
                  <a:lnTo>
                    <a:pt x="271788" y="80287"/>
                  </a:lnTo>
                  <a:lnTo>
                    <a:pt x="278497" y="76943"/>
                  </a:lnTo>
                  <a:lnTo>
                    <a:pt x="285200" y="63562"/>
                  </a:lnTo>
                  <a:lnTo>
                    <a:pt x="288559" y="46837"/>
                  </a:lnTo>
                  <a:lnTo>
                    <a:pt x="288559" y="36802"/>
                  </a:lnTo>
                  <a:lnTo>
                    <a:pt x="285200" y="26765"/>
                  </a:lnTo>
                  <a:lnTo>
                    <a:pt x="281842" y="20077"/>
                  </a:lnTo>
                  <a:lnTo>
                    <a:pt x="278490" y="16733"/>
                  </a:lnTo>
                  <a:close/>
                </a:path>
                <a:path w="873125" h="167640">
                  <a:moveTo>
                    <a:pt x="359019" y="3357"/>
                  </a:moveTo>
                  <a:lnTo>
                    <a:pt x="338882" y="3357"/>
                  </a:lnTo>
                  <a:lnTo>
                    <a:pt x="338882" y="120428"/>
                  </a:lnTo>
                  <a:lnTo>
                    <a:pt x="365736" y="160569"/>
                  </a:lnTo>
                  <a:lnTo>
                    <a:pt x="399280" y="167259"/>
                  </a:lnTo>
                  <a:lnTo>
                    <a:pt x="422776" y="163914"/>
                  </a:lnTo>
                  <a:lnTo>
                    <a:pt x="436197" y="160569"/>
                  </a:lnTo>
                  <a:lnTo>
                    <a:pt x="446259" y="153878"/>
                  </a:lnTo>
                  <a:lnTo>
                    <a:pt x="449631" y="150533"/>
                  </a:lnTo>
                  <a:lnTo>
                    <a:pt x="402639" y="150533"/>
                  </a:lnTo>
                  <a:lnTo>
                    <a:pt x="382502" y="147189"/>
                  </a:lnTo>
                  <a:lnTo>
                    <a:pt x="369081" y="140499"/>
                  </a:lnTo>
                  <a:lnTo>
                    <a:pt x="359019" y="127119"/>
                  </a:lnTo>
                  <a:lnTo>
                    <a:pt x="359019" y="3357"/>
                  </a:lnTo>
                  <a:close/>
                </a:path>
                <a:path w="873125" h="167640">
                  <a:moveTo>
                    <a:pt x="466383" y="3357"/>
                  </a:moveTo>
                  <a:lnTo>
                    <a:pt x="446259" y="3357"/>
                  </a:lnTo>
                  <a:lnTo>
                    <a:pt x="446259" y="103703"/>
                  </a:lnTo>
                  <a:lnTo>
                    <a:pt x="442900" y="113739"/>
                  </a:lnTo>
                  <a:lnTo>
                    <a:pt x="442900" y="123773"/>
                  </a:lnTo>
                  <a:lnTo>
                    <a:pt x="436197" y="133808"/>
                  </a:lnTo>
                  <a:lnTo>
                    <a:pt x="432838" y="140499"/>
                  </a:lnTo>
                  <a:lnTo>
                    <a:pt x="419418" y="147189"/>
                  </a:lnTo>
                  <a:lnTo>
                    <a:pt x="402639" y="150533"/>
                  </a:lnTo>
                  <a:lnTo>
                    <a:pt x="449631" y="150533"/>
                  </a:lnTo>
                  <a:lnTo>
                    <a:pt x="453002" y="147189"/>
                  </a:lnTo>
                  <a:lnTo>
                    <a:pt x="459692" y="133808"/>
                  </a:lnTo>
                  <a:lnTo>
                    <a:pt x="463037" y="120428"/>
                  </a:lnTo>
                  <a:lnTo>
                    <a:pt x="466383" y="103703"/>
                  </a:lnTo>
                  <a:lnTo>
                    <a:pt x="466383" y="3357"/>
                  </a:lnTo>
                  <a:close/>
                </a:path>
                <a:path w="873125" h="167640">
                  <a:moveTo>
                    <a:pt x="567002" y="3357"/>
                  </a:moveTo>
                  <a:lnTo>
                    <a:pt x="516692" y="3357"/>
                  </a:lnTo>
                  <a:lnTo>
                    <a:pt x="516692" y="163914"/>
                  </a:lnTo>
                  <a:lnTo>
                    <a:pt x="536897" y="163914"/>
                  </a:lnTo>
                  <a:lnTo>
                    <a:pt x="536897" y="97012"/>
                  </a:lnTo>
                  <a:lnTo>
                    <a:pt x="560312" y="97012"/>
                  </a:lnTo>
                  <a:lnTo>
                    <a:pt x="580516" y="93668"/>
                  </a:lnTo>
                  <a:lnTo>
                    <a:pt x="600587" y="86978"/>
                  </a:lnTo>
                  <a:lnTo>
                    <a:pt x="603932" y="83632"/>
                  </a:lnTo>
                  <a:lnTo>
                    <a:pt x="536897" y="83632"/>
                  </a:lnTo>
                  <a:lnTo>
                    <a:pt x="536897" y="16733"/>
                  </a:lnTo>
                  <a:lnTo>
                    <a:pt x="603932" y="16733"/>
                  </a:lnTo>
                  <a:lnTo>
                    <a:pt x="587206" y="6701"/>
                  </a:lnTo>
                  <a:lnTo>
                    <a:pt x="567002" y="3357"/>
                  </a:lnTo>
                  <a:close/>
                </a:path>
                <a:path w="873125" h="167640">
                  <a:moveTo>
                    <a:pt x="603932" y="16733"/>
                  </a:moveTo>
                  <a:lnTo>
                    <a:pt x="560312" y="16733"/>
                  </a:lnTo>
                  <a:lnTo>
                    <a:pt x="577171" y="20077"/>
                  </a:lnTo>
                  <a:lnTo>
                    <a:pt x="590552" y="26765"/>
                  </a:lnTo>
                  <a:lnTo>
                    <a:pt x="597242" y="36802"/>
                  </a:lnTo>
                  <a:lnTo>
                    <a:pt x="597242" y="50182"/>
                  </a:lnTo>
                  <a:lnTo>
                    <a:pt x="593897" y="63562"/>
                  </a:lnTo>
                  <a:lnTo>
                    <a:pt x="587206" y="73598"/>
                  </a:lnTo>
                  <a:lnTo>
                    <a:pt x="573826" y="80287"/>
                  </a:lnTo>
                  <a:lnTo>
                    <a:pt x="563657" y="83632"/>
                  </a:lnTo>
                  <a:lnTo>
                    <a:pt x="603932" y="83632"/>
                  </a:lnTo>
                  <a:lnTo>
                    <a:pt x="613967" y="73598"/>
                  </a:lnTo>
                  <a:lnTo>
                    <a:pt x="617446" y="63562"/>
                  </a:lnTo>
                  <a:lnTo>
                    <a:pt x="617446" y="40147"/>
                  </a:lnTo>
                  <a:lnTo>
                    <a:pt x="613967" y="30109"/>
                  </a:lnTo>
                  <a:lnTo>
                    <a:pt x="610622" y="20077"/>
                  </a:lnTo>
                  <a:lnTo>
                    <a:pt x="603932" y="16733"/>
                  </a:lnTo>
                  <a:close/>
                </a:path>
                <a:path w="873125" h="167640">
                  <a:moveTo>
                    <a:pt x="701206" y="3357"/>
                  </a:moveTo>
                  <a:lnTo>
                    <a:pt x="654242" y="3357"/>
                  </a:lnTo>
                  <a:lnTo>
                    <a:pt x="654242" y="163914"/>
                  </a:lnTo>
                  <a:lnTo>
                    <a:pt x="671101" y="163914"/>
                  </a:lnTo>
                  <a:lnTo>
                    <a:pt x="671101" y="97012"/>
                  </a:lnTo>
                  <a:lnTo>
                    <a:pt x="694516" y="97012"/>
                  </a:lnTo>
                  <a:lnTo>
                    <a:pt x="718066" y="93668"/>
                  </a:lnTo>
                  <a:lnTo>
                    <a:pt x="734791" y="86978"/>
                  </a:lnTo>
                  <a:lnTo>
                    <a:pt x="738136" y="83632"/>
                  </a:lnTo>
                  <a:lnTo>
                    <a:pt x="671101" y="83632"/>
                  </a:lnTo>
                  <a:lnTo>
                    <a:pt x="674446" y="16733"/>
                  </a:lnTo>
                  <a:lnTo>
                    <a:pt x="741481" y="16733"/>
                  </a:lnTo>
                  <a:lnTo>
                    <a:pt x="724756" y="6701"/>
                  </a:lnTo>
                  <a:lnTo>
                    <a:pt x="701206" y="3357"/>
                  </a:lnTo>
                  <a:close/>
                </a:path>
                <a:path w="873125" h="167640">
                  <a:moveTo>
                    <a:pt x="741481" y="16733"/>
                  </a:moveTo>
                  <a:lnTo>
                    <a:pt x="697861" y="16733"/>
                  </a:lnTo>
                  <a:lnTo>
                    <a:pt x="714721" y="20077"/>
                  </a:lnTo>
                  <a:lnTo>
                    <a:pt x="724756" y="26765"/>
                  </a:lnTo>
                  <a:lnTo>
                    <a:pt x="731446" y="36802"/>
                  </a:lnTo>
                  <a:lnTo>
                    <a:pt x="734791" y="50182"/>
                  </a:lnTo>
                  <a:lnTo>
                    <a:pt x="731446" y="63562"/>
                  </a:lnTo>
                  <a:lnTo>
                    <a:pt x="724756" y="73598"/>
                  </a:lnTo>
                  <a:lnTo>
                    <a:pt x="711375" y="80287"/>
                  </a:lnTo>
                  <a:lnTo>
                    <a:pt x="697861" y="83632"/>
                  </a:lnTo>
                  <a:lnTo>
                    <a:pt x="738136" y="83632"/>
                  </a:lnTo>
                  <a:lnTo>
                    <a:pt x="741481" y="80287"/>
                  </a:lnTo>
                  <a:lnTo>
                    <a:pt x="748305" y="73598"/>
                  </a:lnTo>
                  <a:lnTo>
                    <a:pt x="751650" y="63562"/>
                  </a:lnTo>
                  <a:lnTo>
                    <a:pt x="754995" y="50182"/>
                  </a:lnTo>
                  <a:lnTo>
                    <a:pt x="754995" y="40147"/>
                  </a:lnTo>
                  <a:lnTo>
                    <a:pt x="751650" y="30109"/>
                  </a:lnTo>
                  <a:lnTo>
                    <a:pt x="744826" y="20077"/>
                  </a:lnTo>
                  <a:lnTo>
                    <a:pt x="741481" y="16733"/>
                  </a:lnTo>
                  <a:close/>
                </a:path>
                <a:path w="873125" h="167640">
                  <a:moveTo>
                    <a:pt x="873009" y="3357"/>
                  </a:moveTo>
                  <a:lnTo>
                    <a:pt x="791925" y="3357"/>
                  </a:lnTo>
                  <a:lnTo>
                    <a:pt x="791925" y="163914"/>
                  </a:lnTo>
                  <a:lnTo>
                    <a:pt x="873009" y="163914"/>
                  </a:lnTo>
                  <a:lnTo>
                    <a:pt x="873009" y="147189"/>
                  </a:lnTo>
                  <a:lnTo>
                    <a:pt x="808650" y="147189"/>
                  </a:lnTo>
                  <a:lnTo>
                    <a:pt x="811995" y="93668"/>
                  </a:lnTo>
                  <a:lnTo>
                    <a:pt x="872340" y="93668"/>
                  </a:lnTo>
                  <a:lnTo>
                    <a:pt x="872340" y="76943"/>
                  </a:lnTo>
                  <a:lnTo>
                    <a:pt x="808650" y="76943"/>
                  </a:lnTo>
                  <a:lnTo>
                    <a:pt x="811995" y="20077"/>
                  </a:lnTo>
                  <a:lnTo>
                    <a:pt x="873009" y="20077"/>
                  </a:lnTo>
                  <a:lnTo>
                    <a:pt x="873009" y="3357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Architektur und Technologien </a:t>
            </a:r>
            <a:r>
              <a:rPr lang="de-CH" dirty="0" smtClean="0"/>
              <a:t>(2)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6999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12</a:t>
            </a:fld>
            <a:endParaRPr lang="de-CH"/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4" y="1379181"/>
            <a:ext cx="7095244" cy="3104359"/>
          </a:xfrm>
          <a:prstGeom prst="rect">
            <a:avLst/>
          </a:prstGeom>
          <a:noFill/>
        </p:spPr>
      </p:pic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29084" y="5013176"/>
            <a:ext cx="8285832" cy="6480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400" dirty="0" err="1" smtClean="0"/>
              <a:t>Scalable</a:t>
            </a:r>
            <a:r>
              <a:rPr lang="de-CH" sz="1400" dirty="0" smtClean="0"/>
              <a:t> </a:t>
            </a:r>
            <a:r>
              <a:rPr lang="de-CH" sz="1400" dirty="0" err="1"/>
              <a:t>a</a:t>
            </a:r>
            <a:r>
              <a:rPr lang="de-CH" sz="1400" dirty="0" err="1" smtClean="0"/>
              <a:t>rchitecture</a:t>
            </a:r>
            <a:r>
              <a:rPr lang="de-CH" sz="1400" dirty="0" smtClean="0"/>
              <a:t> </a:t>
            </a:r>
            <a:r>
              <a:rPr lang="de-CH" sz="1400" dirty="0" err="1" smtClean="0"/>
              <a:t>for</a:t>
            </a:r>
            <a:r>
              <a:rPr lang="de-CH" sz="1400" dirty="0" smtClean="0"/>
              <a:t> </a:t>
            </a:r>
            <a:r>
              <a:rPr lang="de-CH" sz="1400" dirty="0" err="1"/>
              <a:t>r</a:t>
            </a:r>
            <a:r>
              <a:rPr lang="de-CH" sz="1400" dirty="0" err="1" smtClean="0"/>
              <a:t>ule</a:t>
            </a:r>
            <a:r>
              <a:rPr lang="de-CH" sz="1400" dirty="0" smtClean="0"/>
              <a:t> </a:t>
            </a:r>
            <a:r>
              <a:rPr lang="de-CH" sz="1400" dirty="0" err="1" smtClean="0"/>
              <a:t>based</a:t>
            </a:r>
            <a:r>
              <a:rPr lang="de-CH" sz="1400" dirty="0" smtClean="0"/>
              <a:t> </a:t>
            </a:r>
            <a:r>
              <a:rPr lang="de-CH" sz="1400" dirty="0" err="1" smtClean="0"/>
              <a:t>and</a:t>
            </a:r>
            <a:r>
              <a:rPr lang="de-CH" sz="1400" dirty="0" smtClean="0"/>
              <a:t> AI-</a:t>
            </a:r>
            <a:r>
              <a:rPr lang="de-CH" sz="1400" dirty="0" err="1" smtClean="0"/>
              <a:t>based</a:t>
            </a:r>
            <a:r>
              <a:rPr lang="de-CH" sz="1400" dirty="0" smtClean="0"/>
              <a:t> </a:t>
            </a:r>
            <a:r>
              <a:rPr lang="de-CH" sz="1400" dirty="0" err="1" smtClean="0"/>
              <a:t>decision</a:t>
            </a:r>
            <a:r>
              <a:rPr lang="de-CH" sz="1400" dirty="0" smtClean="0"/>
              <a:t> </a:t>
            </a:r>
            <a:r>
              <a:rPr lang="de-CH" sz="1400" dirty="0" err="1" smtClean="0"/>
              <a:t>support</a:t>
            </a:r>
            <a:endParaRPr lang="de-CH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400" dirty="0" smtClean="0"/>
              <a:t>Renal </a:t>
            </a:r>
            <a:r>
              <a:rPr lang="de-CH" sz="1400" dirty="0" err="1" smtClean="0"/>
              <a:t>insufficency</a:t>
            </a:r>
            <a:r>
              <a:rPr lang="de-CH" sz="1400" dirty="0" smtClean="0"/>
              <a:t>: Variation in Kreatin </a:t>
            </a:r>
            <a:r>
              <a:rPr lang="de-CH" sz="1400" dirty="0" err="1" smtClean="0"/>
              <a:t>over</a:t>
            </a:r>
            <a:r>
              <a:rPr lang="de-CH" sz="1400" dirty="0" smtClean="0"/>
              <a:t> time span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14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53" y="5517232"/>
            <a:ext cx="8123809" cy="904762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7164288" y="217688"/>
            <a:ext cx="1762293" cy="247909"/>
            <a:chOff x="503995" y="406744"/>
            <a:chExt cx="1762293" cy="247909"/>
          </a:xfrm>
        </p:grpSpPr>
        <p:sp>
          <p:nvSpPr>
            <p:cNvPr id="10" name="object 3"/>
            <p:cNvSpPr/>
            <p:nvPr/>
          </p:nvSpPr>
          <p:spPr>
            <a:xfrm>
              <a:off x="503995" y="406744"/>
              <a:ext cx="158115" cy="197485"/>
            </a:xfrm>
            <a:custGeom>
              <a:avLst/>
              <a:gdLst/>
              <a:ahLst/>
              <a:cxnLst/>
              <a:rect l="l" t="t" r="r" b="b"/>
              <a:pathLst>
                <a:path w="158115" h="197484">
                  <a:moveTo>
                    <a:pt x="134212" y="6687"/>
                  </a:moveTo>
                  <a:lnTo>
                    <a:pt x="23488" y="6687"/>
                  </a:lnTo>
                  <a:lnTo>
                    <a:pt x="33554" y="13375"/>
                  </a:lnTo>
                  <a:lnTo>
                    <a:pt x="46974" y="23407"/>
                  </a:lnTo>
                  <a:lnTo>
                    <a:pt x="60396" y="40141"/>
                  </a:lnTo>
                  <a:lnTo>
                    <a:pt x="63751" y="46828"/>
                  </a:lnTo>
                  <a:lnTo>
                    <a:pt x="67106" y="56860"/>
                  </a:lnTo>
                  <a:lnTo>
                    <a:pt x="67106" y="197351"/>
                  </a:lnTo>
                  <a:lnTo>
                    <a:pt x="90594" y="197351"/>
                  </a:lnTo>
                  <a:lnTo>
                    <a:pt x="90594" y="56860"/>
                  </a:lnTo>
                  <a:lnTo>
                    <a:pt x="93949" y="46828"/>
                  </a:lnTo>
                  <a:lnTo>
                    <a:pt x="97305" y="40141"/>
                  </a:lnTo>
                  <a:lnTo>
                    <a:pt x="107371" y="23407"/>
                  </a:lnTo>
                  <a:lnTo>
                    <a:pt x="124147" y="13375"/>
                  </a:lnTo>
                  <a:lnTo>
                    <a:pt x="134212" y="6687"/>
                  </a:lnTo>
                  <a:close/>
                </a:path>
                <a:path w="158115" h="197484">
                  <a:moveTo>
                    <a:pt x="157694" y="0"/>
                  </a:moveTo>
                  <a:lnTo>
                    <a:pt x="0" y="0"/>
                  </a:lnTo>
                  <a:lnTo>
                    <a:pt x="0" y="113721"/>
                  </a:lnTo>
                  <a:lnTo>
                    <a:pt x="3355" y="133796"/>
                  </a:lnTo>
                  <a:lnTo>
                    <a:pt x="10066" y="150521"/>
                  </a:lnTo>
                  <a:lnTo>
                    <a:pt x="23488" y="163901"/>
                  </a:lnTo>
                  <a:lnTo>
                    <a:pt x="40264" y="177281"/>
                  </a:lnTo>
                  <a:lnTo>
                    <a:pt x="40264" y="50172"/>
                  </a:lnTo>
                  <a:lnTo>
                    <a:pt x="36908" y="43485"/>
                  </a:lnTo>
                  <a:lnTo>
                    <a:pt x="26842" y="33439"/>
                  </a:lnTo>
                  <a:lnTo>
                    <a:pt x="10066" y="26751"/>
                  </a:lnTo>
                  <a:lnTo>
                    <a:pt x="23488" y="6687"/>
                  </a:lnTo>
                  <a:lnTo>
                    <a:pt x="157694" y="6687"/>
                  </a:lnTo>
                  <a:lnTo>
                    <a:pt x="157694" y="0"/>
                  </a:lnTo>
                  <a:close/>
                </a:path>
                <a:path w="158115" h="197484">
                  <a:moveTo>
                    <a:pt x="157694" y="6687"/>
                  </a:moveTo>
                  <a:lnTo>
                    <a:pt x="134212" y="6687"/>
                  </a:lnTo>
                  <a:lnTo>
                    <a:pt x="147632" y="26751"/>
                  </a:lnTo>
                  <a:lnTo>
                    <a:pt x="130858" y="33439"/>
                  </a:lnTo>
                  <a:lnTo>
                    <a:pt x="120792" y="43485"/>
                  </a:lnTo>
                  <a:lnTo>
                    <a:pt x="117437" y="50172"/>
                  </a:lnTo>
                  <a:lnTo>
                    <a:pt x="117437" y="177281"/>
                  </a:lnTo>
                  <a:lnTo>
                    <a:pt x="134212" y="163901"/>
                  </a:lnTo>
                  <a:lnTo>
                    <a:pt x="147632" y="150521"/>
                  </a:lnTo>
                  <a:lnTo>
                    <a:pt x="154349" y="133796"/>
                  </a:lnTo>
                  <a:lnTo>
                    <a:pt x="157694" y="113721"/>
                  </a:lnTo>
                  <a:lnTo>
                    <a:pt x="157694" y="6687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/>
            <p:cNvSpPr/>
            <p:nvPr/>
          </p:nvSpPr>
          <p:spPr>
            <a:xfrm>
              <a:off x="973745" y="487013"/>
              <a:ext cx="111125" cy="167640"/>
            </a:xfrm>
            <a:custGeom>
              <a:avLst/>
              <a:gdLst/>
              <a:ahLst/>
              <a:cxnLst/>
              <a:rect l="l" t="t" r="r" b="b"/>
              <a:pathLst>
                <a:path w="111125" h="167640">
                  <a:moveTo>
                    <a:pt x="13420" y="127119"/>
                  </a:moveTo>
                  <a:lnTo>
                    <a:pt x="13420" y="130464"/>
                  </a:lnTo>
                  <a:lnTo>
                    <a:pt x="0" y="150533"/>
                  </a:lnTo>
                  <a:lnTo>
                    <a:pt x="0" y="153878"/>
                  </a:lnTo>
                  <a:lnTo>
                    <a:pt x="23482" y="163914"/>
                  </a:lnTo>
                  <a:lnTo>
                    <a:pt x="36902" y="167259"/>
                  </a:lnTo>
                  <a:lnTo>
                    <a:pt x="67102" y="167259"/>
                  </a:lnTo>
                  <a:lnTo>
                    <a:pt x="87239" y="160569"/>
                  </a:lnTo>
                  <a:lnTo>
                    <a:pt x="93942" y="153878"/>
                  </a:lnTo>
                  <a:lnTo>
                    <a:pt x="101499" y="143844"/>
                  </a:lnTo>
                  <a:lnTo>
                    <a:pt x="50323" y="143844"/>
                  </a:lnTo>
                  <a:lnTo>
                    <a:pt x="33557" y="137153"/>
                  </a:lnTo>
                  <a:lnTo>
                    <a:pt x="20137" y="130464"/>
                  </a:lnTo>
                  <a:lnTo>
                    <a:pt x="16778" y="130464"/>
                  </a:lnTo>
                  <a:lnTo>
                    <a:pt x="13420" y="127119"/>
                  </a:lnTo>
                  <a:close/>
                </a:path>
                <a:path w="111125" h="167640">
                  <a:moveTo>
                    <a:pt x="63743" y="0"/>
                  </a:moveTo>
                  <a:lnTo>
                    <a:pt x="23482" y="13389"/>
                  </a:lnTo>
                  <a:lnTo>
                    <a:pt x="6703" y="50182"/>
                  </a:lnTo>
                  <a:lnTo>
                    <a:pt x="10061" y="60218"/>
                  </a:lnTo>
                  <a:lnTo>
                    <a:pt x="20137" y="80287"/>
                  </a:lnTo>
                  <a:lnTo>
                    <a:pt x="33557" y="90323"/>
                  </a:lnTo>
                  <a:lnTo>
                    <a:pt x="50323" y="97012"/>
                  </a:lnTo>
                  <a:lnTo>
                    <a:pt x="67102" y="107048"/>
                  </a:lnTo>
                  <a:lnTo>
                    <a:pt x="73819" y="113739"/>
                  </a:lnTo>
                  <a:lnTo>
                    <a:pt x="77177" y="120428"/>
                  </a:lnTo>
                  <a:lnTo>
                    <a:pt x="73819" y="130464"/>
                  </a:lnTo>
                  <a:lnTo>
                    <a:pt x="70460" y="137153"/>
                  </a:lnTo>
                  <a:lnTo>
                    <a:pt x="50323" y="143844"/>
                  </a:lnTo>
                  <a:lnTo>
                    <a:pt x="101499" y="143844"/>
                  </a:lnTo>
                  <a:lnTo>
                    <a:pt x="104018" y="140499"/>
                  </a:lnTo>
                  <a:lnTo>
                    <a:pt x="110721" y="120428"/>
                  </a:lnTo>
                  <a:lnTo>
                    <a:pt x="104018" y="100358"/>
                  </a:lnTo>
                  <a:lnTo>
                    <a:pt x="93942" y="86978"/>
                  </a:lnTo>
                  <a:lnTo>
                    <a:pt x="83880" y="80287"/>
                  </a:lnTo>
                  <a:lnTo>
                    <a:pt x="67102" y="73598"/>
                  </a:lnTo>
                  <a:lnTo>
                    <a:pt x="50323" y="63562"/>
                  </a:lnTo>
                  <a:lnTo>
                    <a:pt x="43619" y="56872"/>
                  </a:lnTo>
                  <a:lnTo>
                    <a:pt x="40261" y="46837"/>
                  </a:lnTo>
                  <a:lnTo>
                    <a:pt x="46978" y="33453"/>
                  </a:lnTo>
                  <a:lnTo>
                    <a:pt x="57040" y="26765"/>
                  </a:lnTo>
                  <a:lnTo>
                    <a:pt x="101614" y="26765"/>
                  </a:lnTo>
                  <a:lnTo>
                    <a:pt x="107363" y="13389"/>
                  </a:lnTo>
                  <a:lnTo>
                    <a:pt x="87239" y="3357"/>
                  </a:lnTo>
                  <a:lnTo>
                    <a:pt x="63743" y="0"/>
                  </a:lnTo>
                  <a:close/>
                </a:path>
                <a:path w="111125" h="167640">
                  <a:moveTo>
                    <a:pt x="101614" y="26765"/>
                  </a:moveTo>
                  <a:lnTo>
                    <a:pt x="67102" y="26765"/>
                  </a:lnTo>
                  <a:lnTo>
                    <a:pt x="80522" y="30109"/>
                  </a:lnTo>
                  <a:lnTo>
                    <a:pt x="93942" y="36802"/>
                  </a:lnTo>
                  <a:lnTo>
                    <a:pt x="97301" y="36802"/>
                  </a:lnTo>
                  <a:lnTo>
                    <a:pt x="101614" y="26765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/>
            <p:cNvSpPr/>
            <p:nvPr/>
          </p:nvSpPr>
          <p:spPr>
            <a:xfrm>
              <a:off x="1269007" y="640939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97314" y="0"/>
                  </a:lnTo>
                </a:path>
              </a:pathLst>
            </a:custGeom>
            <a:ln w="26719">
              <a:solidFill>
                <a:srgbClr val="666F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/>
            <p:cNvSpPr/>
            <p:nvPr/>
          </p:nvSpPr>
          <p:spPr>
            <a:xfrm>
              <a:off x="1284107" y="487623"/>
              <a:ext cx="0" cy="140335"/>
            </a:xfrm>
            <a:custGeom>
              <a:avLst/>
              <a:gdLst/>
              <a:ahLst/>
              <a:cxnLst/>
              <a:rect l="l" t="t" r="r" b="b"/>
              <a:pathLst>
                <a:path h="140334">
                  <a:moveTo>
                    <a:pt x="0" y="0"/>
                  </a:moveTo>
                  <a:lnTo>
                    <a:pt x="0" y="139956"/>
                  </a:lnTo>
                </a:path>
              </a:pathLst>
            </a:custGeom>
            <a:ln w="30199">
              <a:solidFill>
                <a:srgbClr val="666F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/>
            <p:cNvSpPr/>
            <p:nvPr/>
          </p:nvSpPr>
          <p:spPr>
            <a:xfrm>
              <a:off x="1128086" y="487013"/>
              <a:ext cx="87630" cy="167640"/>
            </a:xfrm>
            <a:custGeom>
              <a:avLst/>
              <a:gdLst/>
              <a:ahLst/>
              <a:cxnLst/>
              <a:rect l="l" t="t" r="r" b="b"/>
              <a:pathLst>
                <a:path w="87630" h="167640">
                  <a:moveTo>
                    <a:pt x="87239" y="0"/>
                  </a:moveTo>
                  <a:lnTo>
                    <a:pt x="0" y="0"/>
                  </a:lnTo>
                  <a:lnTo>
                    <a:pt x="0" y="167259"/>
                  </a:lnTo>
                  <a:lnTo>
                    <a:pt x="87239" y="167259"/>
                  </a:lnTo>
                  <a:lnTo>
                    <a:pt x="87239" y="140499"/>
                  </a:lnTo>
                  <a:lnTo>
                    <a:pt x="30199" y="140499"/>
                  </a:lnTo>
                  <a:lnTo>
                    <a:pt x="30199" y="97012"/>
                  </a:lnTo>
                  <a:lnTo>
                    <a:pt x="87239" y="97012"/>
                  </a:lnTo>
                  <a:lnTo>
                    <a:pt x="87239" y="70252"/>
                  </a:lnTo>
                  <a:lnTo>
                    <a:pt x="30199" y="70252"/>
                  </a:lnTo>
                  <a:lnTo>
                    <a:pt x="30199" y="30109"/>
                  </a:lnTo>
                  <a:lnTo>
                    <a:pt x="87239" y="30109"/>
                  </a:lnTo>
                  <a:lnTo>
                    <a:pt x="87239" y="0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/>
            <p:cNvSpPr/>
            <p:nvPr/>
          </p:nvSpPr>
          <p:spPr>
            <a:xfrm>
              <a:off x="802624" y="487013"/>
              <a:ext cx="134620" cy="167640"/>
            </a:xfrm>
            <a:custGeom>
              <a:avLst/>
              <a:gdLst/>
              <a:ahLst/>
              <a:cxnLst/>
              <a:rect l="l" t="t" r="r" b="b"/>
              <a:pathLst>
                <a:path w="134619" h="167640">
                  <a:moveTo>
                    <a:pt x="30199" y="0"/>
                  </a:moveTo>
                  <a:lnTo>
                    <a:pt x="0" y="0"/>
                  </a:lnTo>
                  <a:lnTo>
                    <a:pt x="0" y="167259"/>
                  </a:lnTo>
                  <a:lnTo>
                    <a:pt x="26840" y="167259"/>
                  </a:lnTo>
                  <a:lnTo>
                    <a:pt x="26840" y="46837"/>
                  </a:lnTo>
                  <a:lnTo>
                    <a:pt x="58908" y="46837"/>
                  </a:lnTo>
                  <a:lnTo>
                    <a:pt x="30199" y="0"/>
                  </a:lnTo>
                  <a:close/>
                </a:path>
                <a:path w="134619" h="167640">
                  <a:moveTo>
                    <a:pt x="58908" y="46837"/>
                  </a:moveTo>
                  <a:lnTo>
                    <a:pt x="26840" y="46837"/>
                  </a:lnTo>
                  <a:lnTo>
                    <a:pt x="100659" y="167259"/>
                  </a:lnTo>
                  <a:lnTo>
                    <a:pt x="134204" y="167259"/>
                  </a:lnTo>
                  <a:lnTo>
                    <a:pt x="134204" y="120428"/>
                  </a:lnTo>
                  <a:lnTo>
                    <a:pt x="104018" y="120428"/>
                  </a:lnTo>
                  <a:lnTo>
                    <a:pt x="58908" y="46837"/>
                  </a:lnTo>
                  <a:close/>
                </a:path>
                <a:path w="134619" h="167640">
                  <a:moveTo>
                    <a:pt x="134204" y="3357"/>
                  </a:moveTo>
                  <a:lnTo>
                    <a:pt x="104018" y="3357"/>
                  </a:lnTo>
                  <a:lnTo>
                    <a:pt x="104018" y="120428"/>
                  </a:lnTo>
                  <a:lnTo>
                    <a:pt x="134204" y="120428"/>
                  </a:lnTo>
                  <a:lnTo>
                    <a:pt x="134204" y="3357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9"/>
            <p:cNvSpPr/>
            <p:nvPr/>
          </p:nvSpPr>
          <p:spPr>
            <a:xfrm>
              <a:off x="733836" y="487013"/>
              <a:ext cx="0" cy="167640"/>
            </a:xfrm>
            <a:custGeom>
              <a:avLst/>
              <a:gdLst/>
              <a:ahLst/>
              <a:cxnLst/>
              <a:rect l="l" t="t" r="r" b="b"/>
              <a:pathLst>
                <a:path h="167640">
                  <a:moveTo>
                    <a:pt x="0" y="0"/>
                  </a:moveTo>
                  <a:lnTo>
                    <a:pt x="0" y="167259"/>
                  </a:lnTo>
                </a:path>
              </a:pathLst>
            </a:custGeom>
            <a:ln w="30185">
              <a:solidFill>
                <a:srgbClr val="666F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0"/>
            <p:cNvSpPr/>
            <p:nvPr/>
          </p:nvSpPr>
          <p:spPr>
            <a:xfrm>
              <a:off x="1393163" y="487013"/>
              <a:ext cx="873125" cy="167640"/>
            </a:xfrm>
            <a:custGeom>
              <a:avLst/>
              <a:gdLst/>
              <a:ahLst/>
              <a:cxnLst/>
              <a:rect l="l" t="t" r="r" b="b"/>
              <a:pathLst>
                <a:path w="873125" h="167640">
                  <a:moveTo>
                    <a:pt x="87239" y="0"/>
                  </a:moveTo>
                  <a:lnTo>
                    <a:pt x="67102" y="0"/>
                  </a:lnTo>
                  <a:lnTo>
                    <a:pt x="53681" y="6701"/>
                  </a:lnTo>
                  <a:lnTo>
                    <a:pt x="36902" y="13389"/>
                  </a:lnTo>
                  <a:lnTo>
                    <a:pt x="23482" y="23421"/>
                  </a:lnTo>
                  <a:lnTo>
                    <a:pt x="13420" y="36802"/>
                  </a:lnTo>
                  <a:lnTo>
                    <a:pt x="6703" y="50182"/>
                  </a:lnTo>
                  <a:lnTo>
                    <a:pt x="0" y="83632"/>
                  </a:lnTo>
                  <a:lnTo>
                    <a:pt x="3358" y="103703"/>
                  </a:lnTo>
                  <a:lnTo>
                    <a:pt x="23482" y="143844"/>
                  </a:lnTo>
                  <a:lnTo>
                    <a:pt x="53681" y="160569"/>
                  </a:lnTo>
                  <a:lnTo>
                    <a:pt x="67102" y="167259"/>
                  </a:lnTo>
                  <a:lnTo>
                    <a:pt x="87239" y="167259"/>
                  </a:lnTo>
                  <a:lnTo>
                    <a:pt x="110721" y="163914"/>
                  </a:lnTo>
                  <a:lnTo>
                    <a:pt x="140921" y="153878"/>
                  </a:lnTo>
                  <a:lnTo>
                    <a:pt x="140921" y="150533"/>
                  </a:lnTo>
                  <a:lnTo>
                    <a:pt x="73819" y="150533"/>
                  </a:lnTo>
                  <a:lnTo>
                    <a:pt x="60398" y="143844"/>
                  </a:lnTo>
                  <a:lnTo>
                    <a:pt x="50323" y="140499"/>
                  </a:lnTo>
                  <a:lnTo>
                    <a:pt x="30199" y="120428"/>
                  </a:lnTo>
                  <a:lnTo>
                    <a:pt x="26840" y="110393"/>
                  </a:lnTo>
                  <a:lnTo>
                    <a:pt x="20137" y="83632"/>
                  </a:lnTo>
                  <a:lnTo>
                    <a:pt x="26840" y="56872"/>
                  </a:lnTo>
                  <a:lnTo>
                    <a:pt x="30199" y="46837"/>
                  </a:lnTo>
                  <a:lnTo>
                    <a:pt x="50323" y="26765"/>
                  </a:lnTo>
                  <a:lnTo>
                    <a:pt x="60398" y="23421"/>
                  </a:lnTo>
                  <a:lnTo>
                    <a:pt x="73819" y="16733"/>
                  </a:lnTo>
                  <a:lnTo>
                    <a:pt x="135047" y="16733"/>
                  </a:lnTo>
                  <a:lnTo>
                    <a:pt x="137562" y="13389"/>
                  </a:lnTo>
                  <a:lnTo>
                    <a:pt x="110721" y="3357"/>
                  </a:lnTo>
                  <a:lnTo>
                    <a:pt x="87239" y="0"/>
                  </a:lnTo>
                  <a:close/>
                </a:path>
                <a:path w="873125" h="167640">
                  <a:moveTo>
                    <a:pt x="140921" y="80287"/>
                  </a:moveTo>
                  <a:lnTo>
                    <a:pt x="120797" y="80287"/>
                  </a:lnTo>
                  <a:lnTo>
                    <a:pt x="120797" y="143844"/>
                  </a:lnTo>
                  <a:lnTo>
                    <a:pt x="87239" y="150533"/>
                  </a:lnTo>
                  <a:lnTo>
                    <a:pt x="140921" y="150533"/>
                  </a:lnTo>
                  <a:lnTo>
                    <a:pt x="140921" y="80287"/>
                  </a:lnTo>
                  <a:close/>
                </a:path>
                <a:path w="873125" h="167640">
                  <a:moveTo>
                    <a:pt x="135047" y="16733"/>
                  </a:moveTo>
                  <a:lnTo>
                    <a:pt x="87239" y="16733"/>
                  </a:lnTo>
                  <a:lnTo>
                    <a:pt x="110721" y="20077"/>
                  </a:lnTo>
                  <a:lnTo>
                    <a:pt x="127500" y="26765"/>
                  </a:lnTo>
                  <a:lnTo>
                    <a:pt x="135047" y="16733"/>
                  </a:lnTo>
                  <a:close/>
                </a:path>
                <a:path w="873125" h="167640">
                  <a:moveTo>
                    <a:pt x="238222" y="3357"/>
                  </a:moveTo>
                  <a:lnTo>
                    <a:pt x="187899" y="3357"/>
                  </a:lnTo>
                  <a:lnTo>
                    <a:pt x="187899" y="163914"/>
                  </a:lnTo>
                  <a:lnTo>
                    <a:pt x="208036" y="163914"/>
                  </a:lnTo>
                  <a:lnTo>
                    <a:pt x="208036" y="97012"/>
                  </a:lnTo>
                  <a:lnTo>
                    <a:pt x="260038" y="97012"/>
                  </a:lnTo>
                  <a:lnTo>
                    <a:pt x="255001" y="93668"/>
                  </a:lnTo>
                  <a:lnTo>
                    <a:pt x="248297" y="90323"/>
                  </a:lnTo>
                  <a:lnTo>
                    <a:pt x="265076" y="83632"/>
                  </a:lnTo>
                  <a:lnTo>
                    <a:pt x="271788" y="80287"/>
                  </a:lnTo>
                  <a:lnTo>
                    <a:pt x="208036" y="80287"/>
                  </a:lnTo>
                  <a:lnTo>
                    <a:pt x="208036" y="16733"/>
                  </a:lnTo>
                  <a:lnTo>
                    <a:pt x="278490" y="16733"/>
                  </a:lnTo>
                  <a:lnTo>
                    <a:pt x="275138" y="13389"/>
                  </a:lnTo>
                  <a:lnTo>
                    <a:pt x="258359" y="6701"/>
                  </a:lnTo>
                  <a:lnTo>
                    <a:pt x="238222" y="3357"/>
                  </a:lnTo>
                  <a:close/>
                </a:path>
                <a:path w="873125" h="167640">
                  <a:moveTo>
                    <a:pt x="260038" y="97012"/>
                  </a:moveTo>
                  <a:lnTo>
                    <a:pt x="231518" y="97012"/>
                  </a:lnTo>
                  <a:lnTo>
                    <a:pt x="238222" y="100358"/>
                  </a:lnTo>
                  <a:lnTo>
                    <a:pt x="251656" y="117083"/>
                  </a:lnTo>
                  <a:lnTo>
                    <a:pt x="288559" y="163914"/>
                  </a:lnTo>
                  <a:lnTo>
                    <a:pt x="315399" y="163914"/>
                  </a:lnTo>
                  <a:lnTo>
                    <a:pt x="275138" y="117083"/>
                  </a:lnTo>
                  <a:lnTo>
                    <a:pt x="265076" y="100358"/>
                  </a:lnTo>
                  <a:lnTo>
                    <a:pt x="260038" y="97012"/>
                  </a:lnTo>
                  <a:close/>
                </a:path>
                <a:path w="873125" h="167640">
                  <a:moveTo>
                    <a:pt x="278490" y="16733"/>
                  </a:moveTo>
                  <a:lnTo>
                    <a:pt x="234877" y="16733"/>
                  </a:lnTo>
                  <a:lnTo>
                    <a:pt x="251656" y="20077"/>
                  </a:lnTo>
                  <a:lnTo>
                    <a:pt x="261718" y="26765"/>
                  </a:lnTo>
                  <a:lnTo>
                    <a:pt x="268421" y="36802"/>
                  </a:lnTo>
                  <a:lnTo>
                    <a:pt x="268421" y="56872"/>
                  </a:lnTo>
                  <a:lnTo>
                    <a:pt x="265076" y="63562"/>
                  </a:lnTo>
                  <a:lnTo>
                    <a:pt x="258359" y="73598"/>
                  </a:lnTo>
                  <a:lnTo>
                    <a:pt x="244939" y="76943"/>
                  </a:lnTo>
                  <a:lnTo>
                    <a:pt x="228160" y="80287"/>
                  </a:lnTo>
                  <a:lnTo>
                    <a:pt x="271788" y="80287"/>
                  </a:lnTo>
                  <a:lnTo>
                    <a:pt x="278497" y="76943"/>
                  </a:lnTo>
                  <a:lnTo>
                    <a:pt x="285200" y="63562"/>
                  </a:lnTo>
                  <a:lnTo>
                    <a:pt x="288559" y="46837"/>
                  </a:lnTo>
                  <a:lnTo>
                    <a:pt x="288559" y="36802"/>
                  </a:lnTo>
                  <a:lnTo>
                    <a:pt x="285200" y="26765"/>
                  </a:lnTo>
                  <a:lnTo>
                    <a:pt x="281842" y="20077"/>
                  </a:lnTo>
                  <a:lnTo>
                    <a:pt x="278490" y="16733"/>
                  </a:lnTo>
                  <a:close/>
                </a:path>
                <a:path w="873125" h="167640">
                  <a:moveTo>
                    <a:pt x="359019" y="3357"/>
                  </a:moveTo>
                  <a:lnTo>
                    <a:pt x="338882" y="3357"/>
                  </a:lnTo>
                  <a:lnTo>
                    <a:pt x="338882" y="120428"/>
                  </a:lnTo>
                  <a:lnTo>
                    <a:pt x="365736" y="160569"/>
                  </a:lnTo>
                  <a:lnTo>
                    <a:pt x="399280" y="167259"/>
                  </a:lnTo>
                  <a:lnTo>
                    <a:pt x="422776" y="163914"/>
                  </a:lnTo>
                  <a:lnTo>
                    <a:pt x="436197" y="160569"/>
                  </a:lnTo>
                  <a:lnTo>
                    <a:pt x="446259" y="153878"/>
                  </a:lnTo>
                  <a:lnTo>
                    <a:pt x="449631" y="150533"/>
                  </a:lnTo>
                  <a:lnTo>
                    <a:pt x="402639" y="150533"/>
                  </a:lnTo>
                  <a:lnTo>
                    <a:pt x="382502" y="147189"/>
                  </a:lnTo>
                  <a:lnTo>
                    <a:pt x="369081" y="140499"/>
                  </a:lnTo>
                  <a:lnTo>
                    <a:pt x="359019" y="127119"/>
                  </a:lnTo>
                  <a:lnTo>
                    <a:pt x="359019" y="3357"/>
                  </a:lnTo>
                  <a:close/>
                </a:path>
                <a:path w="873125" h="167640">
                  <a:moveTo>
                    <a:pt x="466383" y="3357"/>
                  </a:moveTo>
                  <a:lnTo>
                    <a:pt x="446259" y="3357"/>
                  </a:lnTo>
                  <a:lnTo>
                    <a:pt x="446259" y="103703"/>
                  </a:lnTo>
                  <a:lnTo>
                    <a:pt x="442900" y="113739"/>
                  </a:lnTo>
                  <a:lnTo>
                    <a:pt x="442900" y="123773"/>
                  </a:lnTo>
                  <a:lnTo>
                    <a:pt x="436197" y="133808"/>
                  </a:lnTo>
                  <a:lnTo>
                    <a:pt x="432838" y="140499"/>
                  </a:lnTo>
                  <a:lnTo>
                    <a:pt x="419418" y="147189"/>
                  </a:lnTo>
                  <a:lnTo>
                    <a:pt x="402639" y="150533"/>
                  </a:lnTo>
                  <a:lnTo>
                    <a:pt x="449631" y="150533"/>
                  </a:lnTo>
                  <a:lnTo>
                    <a:pt x="453002" y="147189"/>
                  </a:lnTo>
                  <a:lnTo>
                    <a:pt x="459692" y="133808"/>
                  </a:lnTo>
                  <a:lnTo>
                    <a:pt x="463037" y="120428"/>
                  </a:lnTo>
                  <a:lnTo>
                    <a:pt x="466383" y="103703"/>
                  </a:lnTo>
                  <a:lnTo>
                    <a:pt x="466383" y="3357"/>
                  </a:lnTo>
                  <a:close/>
                </a:path>
                <a:path w="873125" h="167640">
                  <a:moveTo>
                    <a:pt x="567002" y="3357"/>
                  </a:moveTo>
                  <a:lnTo>
                    <a:pt x="516692" y="3357"/>
                  </a:lnTo>
                  <a:lnTo>
                    <a:pt x="516692" y="163914"/>
                  </a:lnTo>
                  <a:lnTo>
                    <a:pt x="536897" y="163914"/>
                  </a:lnTo>
                  <a:lnTo>
                    <a:pt x="536897" y="97012"/>
                  </a:lnTo>
                  <a:lnTo>
                    <a:pt x="560312" y="97012"/>
                  </a:lnTo>
                  <a:lnTo>
                    <a:pt x="580516" y="93668"/>
                  </a:lnTo>
                  <a:lnTo>
                    <a:pt x="600587" y="86978"/>
                  </a:lnTo>
                  <a:lnTo>
                    <a:pt x="603932" y="83632"/>
                  </a:lnTo>
                  <a:lnTo>
                    <a:pt x="536897" y="83632"/>
                  </a:lnTo>
                  <a:lnTo>
                    <a:pt x="536897" y="16733"/>
                  </a:lnTo>
                  <a:lnTo>
                    <a:pt x="603932" y="16733"/>
                  </a:lnTo>
                  <a:lnTo>
                    <a:pt x="587206" y="6701"/>
                  </a:lnTo>
                  <a:lnTo>
                    <a:pt x="567002" y="3357"/>
                  </a:lnTo>
                  <a:close/>
                </a:path>
                <a:path w="873125" h="167640">
                  <a:moveTo>
                    <a:pt x="603932" y="16733"/>
                  </a:moveTo>
                  <a:lnTo>
                    <a:pt x="560312" y="16733"/>
                  </a:lnTo>
                  <a:lnTo>
                    <a:pt x="577171" y="20077"/>
                  </a:lnTo>
                  <a:lnTo>
                    <a:pt x="590552" y="26765"/>
                  </a:lnTo>
                  <a:lnTo>
                    <a:pt x="597242" y="36802"/>
                  </a:lnTo>
                  <a:lnTo>
                    <a:pt x="597242" y="50182"/>
                  </a:lnTo>
                  <a:lnTo>
                    <a:pt x="593897" y="63562"/>
                  </a:lnTo>
                  <a:lnTo>
                    <a:pt x="587206" y="73598"/>
                  </a:lnTo>
                  <a:lnTo>
                    <a:pt x="573826" y="80287"/>
                  </a:lnTo>
                  <a:lnTo>
                    <a:pt x="563657" y="83632"/>
                  </a:lnTo>
                  <a:lnTo>
                    <a:pt x="603932" y="83632"/>
                  </a:lnTo>
                  <a:lnTo>
                    <a:pt x="613967" y="73598"/>
                  </a:lnTo>
                  <a:lnTo>
                    <a:pt x="617446" y="63562"/>
                  </a:lnTo>
                  <a:lnTo>
                    <a:pt x="617446" y="40147"/>
                  </a:lnTo>
                  <a:lnTo>
                    <a:pt x="613967" y="30109"/>
                  </a:lnTo>
                  <a:lnTo>
                    <a:pt x="610622" y="20077"/>
                  </a:lnTo>
                  <a:lnTo>
                    <a:pt x="603932" y="16733"/>
                  </a:lnTo>
                  <a:close/>
                </a:path>
                <a:path w="873125" h="167640">
                  <a:moveTo>
                    <a:pt x="701206" y="3357"/>
                  </a:moveTo>
                  <a:lnTo>
                    <a:pt x="654242" y="3357"/>
                  </a:lnTo>
                  <a:lnTo>
                    <a:pt x="654242" y="163914"/>
                  </a:lnTo>
                  <a:lnTo>
                    <a:pt x="671101" y="163914"/>
                  </a:lnTo>
                  <a:lnTo>
                    <a:pt x="671101" y="97012"/>
                  </a:lnTo>
                  <a:lnTo>
                    <a:pt x="694516" y="97012"/>
                  </a:lnTo>
                  <a:lnTo>
                    <a:pt x="718066" y="93668"/>
                  </a:lnTo>
                  <a:lnTo>
                    <a:pt x="734791" y="86978"/>
                  </a:lnTo>
                  <a:lnTo>
                    <a:pt x="738136" y="83632"/>
                  </a:lnTo>
                  <a:lnTo>
                    <a:pt x="671101" y="83632"/>
                  </a:lnTo>
                  <a:lnTo>
                    <a:pt x="674446" y="16733"/>
                  </a:lnTo>
                  <a:lnTo>
                    <a:pt x="741481" y="16733"/>
                  </a:lnTo>
                  <a:lnTo>
                    <a:pt x="724756" y="6701"/>
                  </a:lnTo>
                  <a:lnTo>
                    <a:pt x="701206" y="3357"/>
                  </a:lnTo>
                  <a:close/>
                </a:path>
                <a:path w="873125" h="167640">
                  <a:moveTo>
                    <a:pt x="741481" y="16733"/>
                  </a:moveTo>
                  <a:lnTo>
                    <a:pt x="697861" y="16733"/>
                  </a:lnTo>
                  <a:lnTo>
                    <a:pt x="714721" y="20077"/>
                  </a:lnTo>
                  <a:lnTo>
                    <a:pt x="724756" y="26765"/>
                  </a:lnTo>
                  <a:lnTo>
                    <a:pt x="731446" y="36802"/>
                  </a:lnTo>
                  <a:lnTo>
                    <a:pt x="734791" y="50182"/>
                  </a:lnTo>
                  <a:lnTo>
                    <a:pt x="731446" y="63562"/>
                  </a:lnTo>
                  <a:lnTo>
                    <a:pt x="724756" y="73598"/>
                  </a:lnTo>
                  <a:lnTo>
                    <a:pt x="711375" y="80287"/>
                  </a:lnTo>
                  <a:lnTo>
                    <a:pt x="697861" y="83632"/>
                  </a:lnTo>
                  <a:lnTo>
                    <a:pt x="738136" y="83632"/>
                  </a:lnTo>
                  <a:lnTo>
                    <a:pt x="741481" y="80287"/>
                  </a:lnTo>
                  <a:lnTo>
                    <a:pt x="748305" y="73598"/>
                  </a:lnTo>
                  <a:lnTo>
                    <a:pt x="751650" y="63562"/>
                  </a:lnTo>
                  <a:lnTo>
                    <a:pt x="754995" y="50182"/>
                  </a:lnTo>
                  <a:lnTo>
                    <a:pt x="754995" y="40147"/>
                  </a:lnTo>
                  <a:lnTo>
                    <a:pt x="751650" y="30109"/>
                  </a:lnTo>
                  <a:lnTo>
                    <a:pt x="744826" y="20077"/>
                  </a:lnTo>
                  <a:lnTo>
                    <a:pt x="741481" y="16733"/>
                  </a:lnTo>
                  <a:close/>
                </a:path>
                <a:path w="873125" h="167640">
                  <a:moveTo>
                    <a:pt x="873009" y="3357"/>
                  </a:moveTo>
                  <a:lnTo>
                    <a:pt x="791925" y="3357"/>
                  </a:lnTo>
                  <a:lnTo>
                    <a:pt x="791925" y="163914"/>
                  </a:lnTo>
                  <a:lnTo>
                    <a:pt x="873009" y="163914"/>
                  </a:lnTo>
                  <a:lnTo>
                    <a:pt x="873009" y="147189"/>
                  </a:lnTo>
                  <a:lnTo>
                    <a:pt x="808650" y="147189"/>
                  </a:lnTo>
                  <a:lnTo>
                    <a:pt x="811995" y="93668"/>
                  </a:lnTo>
                  <a:lnTo>
                    <a:pt x="872340" y="93668"/>
                  </a:lnTo>
                  <a:lnTo>
                    <a:pt x="872340" y="76943"/>
                  </a:lnTo>
                  <a:lnTo>
                    <a:pt x="808650" y="76943"/>
                  </a:lnTo>
                  <a:lnTo>
                    <a:pt x="811995" y="20077"/>
                  </a:lnTo>
                  <a:lnTo>
                    <a:pt x="873009" y="20077"/>
                  </a:lnTo>
                  <a:lnTo>
                    <a:pt x="873009" y="3357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Anwendungsfall Datengetriebene Diagnose (Architektur und Niereninsuffizienz)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5108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de-DE" smtClean="0"/>
              <a:t>18.12.2017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CH" smtClean="0"/>
              <a:t>Kodierrichtlinien Sepsis / O. Endrich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E6978554-94F0-45EC-8CA9-3101072D699F}" type="slidenum">
              <a:rPr lang="de-CH" smtClean="0"/>
              <a:t>13</a:t>
            </a:fld>
            <a:endParaRPr lang="de-C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43038"/>
            <a:ext cx="6336704" cy="5052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47744"/>
            <a:ext cx="20605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7164288" y="217688"/>
            <a:ext cx="1762293" cy="247909"/>
            <a:chOff x="503995" y="406744"/>
            <a:chExt cx="1762293" cy="247909"/>
          </a:xfrm>
        </p:grpSpPr>
        <p:sp>
          <p:nvSpPr>
            <p:cNvPr id="11" name="object 3"/>
            <p:cNvSpPr/>
            <p:nvPr/>
          </p:nvSpPr>
          <p:spPr>
            <a:xfrm>
              <a:off x="503995" y="406744"/>
              <a:ext cx="158115" cy="197485"/>
            </a:xfrm>
            <a:custGeom>
              <a:avLst/>
              <a:gdLst/>
              <a:ahLst/>
              <a:cxnLst/>
              <a:rect l="l" t="t" r="r" b="b"/>
              <a:pathLst>
                <a:path w="158115" h="197484">
                  <a:moveTo>
                    <a:pt x="134212" y="6687"/>
                  </a:moveTo>
                  <a:lnTo>
                    <a:pt x="23488" y="6687"/>
                  </a:lnTo>
                  <a:lnTo>
                    <a:pt x="33554" y="13375"/>
                  </a:lnTo>
                  <a:lnTo>
                    <a:pt x="46974" y="23407"/>
                  </a:lnTo>
                  <a:lnTo>
                    <a:pt x="60396" y="40141"/>
                  </a:lnTo>
                  <a:lnTo>
                    <a:pt x="63751" y="46828"/>
                  </a:lnTo>
                  <a:lnTo>
                    <a:pt x="67106" y="56860"/>
                  </a:lnTo>
                  <a:lnTo>
                    <a:pt x="67106" y="197351"/>
                  </a:lnTo>
                  <a:lnTo>
                    <a:pt x="90594" y="197351"/>
                  </a:lnTo>
                  <a:lnTo>
                    <a:pt x="90594" y="56860"/>
                  </a:lnTo>
                  <a:lnTo>
                    <a:pt x="93949" y="46828"/>
                  </a:lnTo>
                  <a:lnTo>
                    <a:pt x="97305" y="40141"/>
                  </a:lnTo>
                  <a:lnTo>
                    <a:pt x="107371" y="23407"/>
                  </a:lnTo>
                  <a:lnTo>
                    <a:pt x="124147" y="13375"/>
                  </a:lnTo>
                  <a:lnTo>
                    <a:pt x="134212" y="6687"/>
                  </a:lnTo>
                  <a:close/>
                </a:path>
                <a:path w="158115" h="197484">
                  <a:moveTo>
                    <a:pt x="157694" y="0"/>
                  </a:moveTo>
                  <a:lnTo>
                    <a:pt x="0" y="0"/>
                  </a:lnTo>
                  <a:lnTo>
                    <a:pt x="0" y="113721"/>
                  </a:lnTo>
                  <a:lnTo>
                    <a:pt x="3355" y="133796"/>
                  </a:lnTo>
                  <a:lnTo>
                    <a:pt x="10066" y="150521"/>
                  </a:lnTo>
                  <a:lnTo>
                    <a:pt x="23488" y="163901"/>
                  </a:lnTo>
                  <a:lnTo>
                    <a:pt x="40264" y="177281"/>
                  </a:lnTo>
                  <a:lnTo>
                    <a:pt x="40264" y="50172"/>
                  </a:lnTo>
                  <a:lnTo>
                    <a:pt x="36908" y="43485"/>
                  </a:lnTo>
                  <a:lnTo>
                    <a:pt x="26842" y="33439"/>
                  </a:lnTo>
                  <a:lnTo>
                    <a:pt x="10066" y="26751"/>
                  </a:lnTo>
                  <a:lnTo>
                    <a:pt x="23488" y="6687"/>
                  </a:lnTo>
                  <a:lnTo>
                    <a:pt x="157694" y="6687"/>
                  </a:lnTo>
                  <a:lnTo>
                    <a:pt x="157694" y="0"/>
                  </a:lnTo>
                  <a:close/>
                </a:path>
                <a:path w="158115" h="197484">
                  <a:moveTo>
                    <a:pt x="157694" y="6687"/>
                  </a:moveTo>
                  <a:lnTo>
                    <a:pt x="134212" y="6687"/>
                  </a:lnTo>
                  <a:lnTo>
                    <a:pt x="147632" y="26751"/>
                  </a:lnTo>
                  <a:lnTo>
                    <a:pt x="130858" y="33439"/>
                  </a:lnTo>
                  <a:lnTo>
                    <a:pt x="120792" y="43485"/>
                  </a:lnTo>
                  <a:lnTo>
                    <a:pt x="117437" y="50172"/>
                  </a:lnTo>
                  <a:lnTo>
                    <a:pt x="117437" y="177281"/>
                  </a:lnTo>
                  <a:lnTo>
                    <a:pt x="134212" y="163901"/>
                  </a:lnTo>
                  <a:lnTo>
                    <a:pt x="147632" y="150521"/>
                  </a:lnTo>
                  <a:lnTo>
                    <a:pt x="154349" y="133796"/>
                  </a:lnTo>
                  <a:lnTo>
                    <a:pt x="157694" y="113721"/>
                  </a:lnTo>
                  <a:lnTo>
                    <a:pt x="157694" y="6687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/>
            <p:cNvSpPr/>
            <p:nvPr/>
          </p:nvSpPr>
          <p:spPr>
            <a:xfrm>
              <a:off x="973745" y="487013"/>
              <a:ext cx="111125" cy="167640"/>
            </a:xfrm>
            <a:custGeom>
              <a:avLst/>
              <a:gdLst/>
              <a:ahLst/>
              <a:cxnLst/>
              <a:rect l="l" t="t" r="r" b="b"/>
              <a:pathLst>
                <a:path w="111125" h="167640">
                  <a:moveTo>
                    <a:pt x="13420" y="127119"/>
                  </a:moveTo>
                  <a:lnTo>
                    <a:pt x="13420" y="130464"/>
                  </a:lnTo>
                  <a:lnTo>
                    <a:pt x="0" y="150533"/>
                  </a:lnTo>
                  <a:lnTo>
                    <a:pt x="0" y="153878"/>
                  </a:lnTo>
                  <a:lnTo>
                    <a:pt x="23482" y="163914"/>
                  </a:lnTo>
                  <a:lnTo>
                    <a:pt x="36902" y="167259"/>
                  </a:lnTo>
                  <a:lnTo>
                    <a:pt x="67102" y="167259"/>
                  </a:lnTo>
                  <a:lnTo>
                    <a:pt x="87239" y="160569"/>
                  </a:lnTo>
                  <a:lnTo>
                    <a:pt x="93942" y="153878"/>
                  </a:lnTo>
                  <a:lnTo>
                    <a:pt x="101499" y="143844"/>
                  </a:lnTo>
                  <a:lnTo>
                    <a:pt x="50323" y="143844"/>
                  </a:lnTo>
                  <a:lnTo>
                    <a:pt x="33557" y="137153"/>
                  </a:lnTo>
                  <a:lnTo>
                    <a:pt x="20137" y="130464"/>
                  </a:lnTo>
                  <a:lnTo>
                    <a:pt x="16778" y="130464"/>
                  </a:lnTo>
                  <a:lnTo>
                    <a:pt x="13420" y="127119"/>
                  </a:lnTo>
                  <a:close/>
                </a:path>
                <a:path w="111125" h="167640">
                  <a:moveTo>
                    <a:pt x="63743" y="0"/>
                  </a:moveTo>
                  <a:lnTo>
                    <a:pt x="23482" y="13389"/>
                  </a:lnTo>
                  <a:lnTo>
                    <a:pt x="6703" y="50182"/>
                  </a:lnTo>
                  <a:lnTo>
                    <a:pt x="10061" y="60218"/>
                  </a:lnTo>
                  <a:lnTo>
                    <a:pt x="20137" y="80287"/>
                  </a:lnTo>
                  <a:lnTo>
                    <a:pt x="33557" y="90323"/>
                  </a:lnTo>
                  <a:lnTo>
                    <a:pt x="50323" y="97012"/>
                  </a:lnTo>
                  <a:lnTo>
                    <a:pt x="67102" y="107048"/>
                  </a:lnTo>
                  <a:lnTo>
                    <a:pt x="73819" y="113739"/>
                  </a:lnTo>
                  <a:lnTo>
                    <a:pt x="77177" y="120428"/>
                  </a:lnTo>
                  <a:lnTo>
                    <a:pt x="73819" y="130464"/>
                  </a:lnTo>
                  <a:lnTo>
                    <a:pt x="70460" y="137153"/>
                  </a:lnTo>
                  <a:lnTo>
                    <a:pt x="50323" y="143844"/>
                  </a:lnTo>
                  <a:lnTo>
                    <a:pt x="101499" y="143844"/>
                  </a:lnTo>
                  <a:lnTo>
                    <a:pt x="104018" y="140499"/>
                  </a:lnTo>
                  <a:lnTo>
                    <a:pt x="110721" y="120428"/>
                  </a:lnTo>
                  <a:lnTo>
                    <a:pt x="104018" y="100358"/>
                  </a:lnTo>
                  <a:lnTo>
                    <a:pt x="93942" y="86978"/>
                  </a:lnTo>
                  <a:lnTo>
                    <a:pt x="83880" y="80287"/>
                  </a:lnTo>
                  <a:lnTo>
                    <a:pt x="67102" y="73598"/>
                  </a:lnTo>
                  <a:lnTo>
                    <a:pt x="50323" y="63562"/>
                  </a:lnTo>
                  <a:lnTo>
                    <a:pt x="43619" y="56872"/>
                  </a:lnTo>
                  <a:lnTo>
                    <a:pt x="40261" y="46837"/>
                  </a:lnTo>
                  <a:lnTo>
                    <a:pt x="46978" y="33453"/>
                  </a:lnTo>
                  <a:lnTo>
                    <a:pt x="57040" y="26765"/>
                  </a:lnTo>
                  <a:lnTo>
                    <a:pt x="101614" y="26765"/>
                  </a:lnTo>
                  <a:lnTo>
                    <a:pt x="107363" y="13389"/>
                  </a:lnTo>
                  <a:lnTo>
                    <a:pt x="87239" y="3357"/>
                  </a:lnTo>
                  <a:lnTo>
                    <a:pt x="63743" y="0"/>
                  </a:lnTo>
                  <a:close/>
                </a:path>
                <a:path w="111125" h="167640">
                  <a:moveTo>
                    <a:pt x="101614" y="26765"/>
                  </a:moveTo>
                  <a:lnTo>
                    <a:pt x="67102" y="26765"/>
                  </a:lnTo>
                  <a:lnTo>
                    <a:pt x="80522" y="30109"/>
                  </a:lnTo>
                  <a:lnTo>
                    <a:pt x="93942" y="36802"/>
                  </a:lnTo>
                  <a:lnTo>
                    <a:pt x="97301" y="36802"/>
                  </a:lnTo>
                  <a:lnTo>
                    <a:pt x="101614" y="26765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/>
            <p:cNvSpPr/>
            <p:nvPr/>
          </p:nvSpPr>
          <p:spPr>
            <a:xfrm>
              <a:off x="1269007" y="640939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97314" y="0"/>
                  </a:lnTo>
                </a:path>
              </a:pathLst>
            </a:custGeom>
            <a:ln w="26719">
              <a:solidFill>
                <a:srgbClr val="666F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/>
            <p:cNvSpPr/>
            <p:nvPr/>
          </p:nvSpPr>
          <p:spPr>
            <a:xfrm>
              <a:off x="1284107" y="487623"/>
              <a:ext cx="0" cy="140335"/>
            </a:xfrm>
            <a:custGeom>
              <a:avLst/>
              <a:gdLst/>
              <a:ahLst/>
              <a:cxnLst/>
              <a:rect l="l" t="t" r="r" b="b"/>
              <a:pathLst>
                <a:path h="140334">
                  <a:moveTo>
                    <a:pt x="0" y="0"/>
                  </a:moveTo>
                  <a:lnTo>
                    <a:pt x="0" y="139956"/>
                  </a:lnTo>
                </a:path>
              </a:pathLst>
            </a:custGeom>
            <a:ln w="30199">
              <a:solidFill>
                <a:srgbClr val="666F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/>
            <p:cNvSpPr/>
            <p:nvPr/>
          </p:nvSpPr>
          <p:spPr>
            <a:xfrm>
              <a:off x="1128086" y="487013"/>
              <a:ext cx="87630" cy="167640"/>
            </a:xfrm>
            <a:custGeom>
              <a:avLst/>
              <a:gdLst/>
              <a:ahLst/>
              <a:cxnLst/>
              <a:rect l="l" t="t" r="r" b="b"/>
              <a:pathLst>
                <a:path w="87630" h="167640">
                  <a:moveTo>
                    <a:pt x="87239" y="0"/>
                  </a:moveTo>
                  <a:lnTo>
                    <a:pt x="0" y="0"/>
                  </a:lnTo>
                  <a:lnTo>
                    <a:pt x="0" y="167259"/>
                  </a:lnTo>
                  <a:lnTo>
                    <a:pt x="87239" y="167259"/>
                  </a:lnTo>
                  <a:lnTo>
                    <a:pt x="87239" y="140499"/>
                  </a:lnTo>
                  <a:lnTo>
                    <a:pt x="30199" y="140499"/>
                  </a:lnTo>
                  <a:lnTo>
                    <a:pt x="30199" y="97012"/>
                  </a:lnTo>
                  <a:lnTo>
                    <a:pt x="87239" y="97012"/>
                  </a:lnTo>
                  <a:lnTo>
                    <a:pt x="87239" y="70252"/>
                  </a:lnTo>
                  <a:lnTo>
                    <a:pt x="30199" y="70252"/>
                  </a:lnTo>
                  <a:lnTo>
                    <a:pt x="30199" y="30109"/>
                  </a:lnTo>
                  <a:lnTo>
                    <a:pt x="87239" y="30109"/>
                  </a:lnTo>
                  <a:lnTo>
                    <a:pt x="87239" y="0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/>
            <p:cNvSpPr/>
            <p:nvPr/>
          </p:nvSpPr>
          <p:spPr>
            <a:xfrm>
              <a:off x="802624" y="487013"/>
              <a:ext cx="134620" cy="167640"/>
            </a:xfrm>
            <a:custGeom>
              <a:avLst/>
              <a:gdLst/>
              <a:ahLst/>
              <a:cxnLst/>
              <a:rect l="l" t="t" r="r" b="b"/>
              <a:pathLst>
                <a:path w="134619" h="167640">
                  <a:moveTo>
                    <a:pt x="30199" y="0"/>
                  </a:moveTo>
                  <a:lnTo>
                    <a:pt x="0" y="0"/>
                  </a:lnTo>
                  <a:lnTo>
                    <a:pt x="0" y="167259"/>
                  </a:lnTo>
                  <a:lnTo>
                    <a:pt x="26840" y="167259"/>
                  </a:lnTo>
                  <a:lnTo>
                    <a:pt x="26840" y="46837"/>
                  </a:lnTo>
                  <a:lnTo>
                    <a:pt x="58908" y="46837"/>
                  </a:lnTo>
                  <a:lnTo>
                    <a:pt x="30199" y="0"/>
                  </a:lnTo>
                  <a:close/>
                </a:path>
                <a:path w="134619" h="167640">
                  <a:moveTo>
                    <a:pt x="58908" y="46837"/>
                  </a:moveTo>
                  <a:lnTo>
                    <a:pt x="26840" y="46837"/>
                  </a:lnTo>
                  <a:lnTo>
                    <a:pt x="100659" y="167259"/>
                  </a:lnTo>
                  <a:lnTo>
                    <a:pt x="134204" y="167259"/>
                  </a:lnTo>
                  <a:lnTo>
                    <a:pt x="134204" y="120428"/>
                  </a:lnTo>
                  <a:lnTo>
                    <a:pt x="104018" y="120428"/>
                  </a:lnTo>
                  <a:lnTo>
                    <a:pt x="58908" y="46837"/>
                  </a:lnTo>
                  <a:close/>
                </a:path>
                <a:path w="134619" h="167640">
                  <a:moveTo>
                    <a:pt x="134204" y="3357"/>
                  </a:moveTo>
                  <a:lnTo>
                    <a:pt x="104018" y="3357"/>
                  </a:lnTo>
                  <a:lnTo>
                    <a:pt x="104018" y="120428"/>
                  </a:lnTo>
                  <a:lnTo>
                    <a:pt x="134204" y="120428"/>
                  </a:lnTo>
                  <a:lnTo>
                    <a:pt x="134204" y="3357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9"/>
            <p:cNvSpPr/>
            <p:nvPr/>
          </p:nvSpPr>
          <p:spPr>
            <a:xfrm>
              <a:off x="733836" y="487013"/>
              <a:ext cx="0" cy="167640"/>
            </a:xfrm>
            <a:custGeom>
              <a:avLst/>
              <a:gdLst/>
              <a:ahLst/>
              <a:cxnLst/>
              <a:rect l="l" t="t" r="r" b="b"/>
              <a:pathLst>
                <a:path h="167640">
                  <a:moveTo>
                    <a:pt x="0" y="0"/>
                  </a:moveTo>
                  <a:lnTo>
                    <a:pt x="0" y="167259"/>
                  </a:lnTo>
                </a:path>
              </a:pathLst>
            </a:custGeom>
            <a:ln w="30185">
              <a:solidFill>
                <a:srgbClr val="666F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0"/>
            <p:cNvSpPr/>
            <p:nvPr/>
          </p:nvSpPr>
          <p:spPr>
            <a:xfrm>
              <a:off x="1393163" y="487013"/>
              <a:ext cx="873125" cy="167640"/>
            </a:xfrm>
            <a:custGeom>
              <a:avLst/>
              <a:gdLst/>
              <a:ahLst/>
              <a:cxnLst/>
              <a:rect l="l" t="t" r="r" b="b"/>
              <a:pathLst>
                <a:path w="873125" h="167640">
                  <a:moveTo>
                    <a:pt x="87239" y="0"/>
                  </a:moveTo>
                  <a:lnTo>
                    <a:pt x="67102" y="0"/>
                  </a:lnTo>
                  <a:lnTo>
                    <a:pt x="53681" y="6701"/>
                  </a:lnTo>
                  <a:lnTo>
                    <a:pt x="36902" y="13389"/>
                  </a:lnTo>
                  <a:lnTo>
                    <a:pt x="23482" y="23421"/>
                  </a:lnTo>
                  <a:lnTo>
                    <a:pt x="13420" y="36802"/>
                  </a:lnTo>
                  <a:lnTo>
                    <a:pt x="6703" y="50182"/>
                  </a:lnTo>
                  <a:lnTo>
                    <a:pt x="0" y="83632"/>
                  </a:lnTo>
                  <a:lnTo>
                    <a:pt x="3358" y="103703"/>
                  </a:lnTo>
                  <a:lnTo>
                    <a:pt x="23482" y="143844"/>
                  </a:lnTo>
                  <a:lnTo>
                    <a:pt x="53681" y="160569"/>
                  </a:lnTo>
                  <a:lnTo>
                    <a:pt x="67102" y="167259"/>
                  </a:lnTo>
                  <a:lnTo>
                    <a:pt x="87239" y="167259"/>
                  </a:lnTo>
                  <a:lnTo>
                    <a:pt x="110721" y="163914"/>
                  </a:lnTo>
                  <a:lnTo>
                    <a:pt x="140921" y="153878"/>
                  </a:lnTo>
                  <a:lnTo>
                    <a:pt x="140921" y="150533"/>
                  </a:lnTo>
                  <a:lnTo>
                    <a:pt x="73819" y="150533"/>
                  </a:lnTo>
                  <a:lnTo>
                    <a:pt x="60398" y="143844"/>
                  </a:lnTo>
                  <a:lnTo>
                    <a:pt x="50323" y="140499"/>
                  </a:lnTo>
                  <a:lnTo>
                    <a:pt x="30199" y="120428"/>
                  </a:lnTo>
                  <a:lnTo>
                    <a:pt x="26840" y="110393"/>
                  </a:lnTo>
                  <a:lnTo>
                    <a:pt x="20137" y="83632"/>
                  </a:lnTo>
                  <a:lnTo>
                    <a:pt x="26840" y="56872"/>
                  </a:lnTo>
                  <a:lnTo>
                    <a:pt x="30199" y="46837"/>
                  </a:lnTo>
                  <a:lnTo>
                    <a:pt x="50323" y="26765"/>
                  </a:lnTo>
                  <a:lnTo>
                    <a:pt x="60398" y="23421"/>
                  </a:lnTo>
                  <a:lnTo>
                    <a:pt x="73819" y="16733"/>
                  </a:lnTo>
                  <a:lnTo>
                    <a:pt x="135047" y="16733"/>
                  </a:lnTo>
                  <a:lnTo>
                    <a:pt x="137562" y="13389"/>
                  </a:lnTo>
                  <a:lnTo>
                    <a:pt x="110721" y="3357"/>
                  </a:lnTo>
                  <a:lnTo>
                    <a:pt x="87239" y="0"/>
                  </a:lnTo>
                  <a:close/>
                </a:path>
                <a:path w="873125" h="167640">
                  <a:moveTo>
                    <a:pt x="140921" y="80287"/>
                  </a:moveTo>
                  <a:lnTo>
                    <a:pt x="120797" y="80287"/>
                  </a:lnTo>
                  <a:lnTo>
                    <a:pt x="120797" y="143844"/>
                  </a:lnTo>
                  <a:lnTo>
                    <a:pt x="87239" y="150533"/>
                  </a:lnTo>
                  <a:lnTo>
                    <a:pt x="140921" y="150533"/>
                  </a:lnTo>
                  <a:lnTo>
                    <a:pt x="140921" y="80287"/>
                  </a:lnTo>
                  <a:close/>
                </a:path>
                <a:path w="873125" h="167640">
                  <a:moveTo>
                    <a:pt x="135047" y="16733"/>
                  </a:moveTo>
                  <a:lnTo>
                    <a:pt x="87239" y="16733"/>
                  </a:lnTo>
                  <a:lnTo>
                    <a:pt x="110721" y="20077"/>
                  </a:lnTo>
                  <a:lnTo>
                    <a:pt x="127500" y="26765"/>
                  </a:lnTo>
                  <a:lnTo>
                    <a:pt x="135047" y="16733"/>
                  </a:lnTo>
                  <a:close/>
                </a:path>
                <a:path w="873125" h="167640">
                  <a:moveTo>
                    <a:pt x="238222" y="3357"/>
                  </a:moveTo>
                  <a:lnTo>
                    <a:pt x="187899" y="3357"/>
                  </a:lnTo>
                  <a:lnTo>
                    <a:pt x="187899" y="163914"/>
                  </a:lnTo>
                  <a:lnTo>
                    <a:pt x="208036" y="163914"/>
                  </a:lnTo>
                  <a:lnTo>
                    <a:pt x="208036" y="97012"/>
                  </a:lnTo>
                  <a:lnTo>
                    <a:pt x="260038" y="97012"/>
                  </a:lnTo>
                  <a:lnTo>
                    <a:pt x="255001" y="93668"/>
                  </a:lnTo>
                  <a:lnTo>
                    <a:pt x="248297" y="90323"/>
                  </a:lnTo>
                  <a:lnTo>
                    <a:pt x="265076" y="83632"/>
                  </a:lnTo>
                  <a:lnTo>
                    <a:pt x="271788" y="80287"/>
                  </a:lnTo>
                  <a:lnTo>
                    <a:pt x="208036" y="80287"/>
                  </a:lnTo>
                  <a:lnTo>
                    <a:pt x="208036" y="16733"/>
                  </a:lnTo>
                  <a:lnTo>
                    <a:pt x="278490" y="16733"/>
                  </a:lnTo>
                  <a:lnTo>
                    <a:pt x="275138" y="13389"/>
                  </a:lnTo>
                  <a:lnTo>
                    <a:pt x="258359" y="6701"/>
                  </a:lnTo>
                  <a:lnTo>
                    <a:pt x="238222" y="3357"/>
                  </a:lnTo>
                  <a:close/>
                </a:path>
                <a:path w="873125" h="167640">
                  <a:moveTo>
                    <a:pt x="260038" y="97012"/>
                  </a:moveTo>
                  <a:lnTo>
                    <a:pt x="231518" y="97012"/>
                  </a:lnTo>
                  <a:lnTo>
                    <a:pt x="238222" y="100358"/>
                  </a:lnTo>
                  <a:lnTo>
                    <a:pt x="251656" y="117083"/>
                  </a:lnTo>
                  <a:lnTo>
                    <a:pt x="288559" y="163914"/>
                  </a:lnTo>
                  <a:lnTo>
                    <a:pt x="315399" y="163914"/>
                  </a:lnTo>
                  <a:lnTo>
                    <a:pt x="275138" y="117083"/>
                  </a:lnTo>
                  <a:lnTo>
                    <a:pt x="265076" y="100358"/>
                  </a:lnTo>
                  <a:lnTo>
                    <a:pt x="260038" y="97012"/>
                  </a:lnTo>
                  <a:close/>
                </a:path>
                <a:path w="873125" h="167640">
                  <a:moveTo>
                    <a:pt x="278490" y="16733"/>
                  </a:moveTo>
                  <a:lnTo>
                    <a:pt x="234877" y="16733"/>
                  </a:lnTo>
                  <a:lnTo>
                    <a:pt x="251656" y="20077"/>
                  </a:lnTo>
                  <a:lnTo>
                    <a:pt x="261718" y="26765"/>
                  </a:lnTo>
                  <a:lnTo>
                    <a:pt x="268421" y="36802"/>
                  </a:lnTo>
                  <a:lnTo>
                    <a:pt x="268421" y="56872"/>
                  </a:lnTo>
                  <a:lnTo>
                    <a:pt x="265076" y="63562"/>
                  </a:lnTo>
                  <a:lnTo>
                    <a:pt x="258359" y="73598"/>
                  </a:lnTo>
                  <a:lnTo>
                    <a:pt x="244939" y="76943"/>
                  </a:lnTo>
                  <a:lnTo>
                    <a:pt x="228160" y="80287"/>
                  </a:lnTo>
                  <a:lnTo>
                    <a:pt x="271788" y="80287"/>
                  </a:lnTo>
                  <a:lnTo>
                    <a:pt x="278497" y="76943"/>
                  </a:lnTo>
                  <a:lnTo>
                    <a:pt x="285200" y="63562"/>
                  </a:lnTo>
                  <a:lnTo>
                    <a:pt x="288559" y="46837"/>
                  </a:lnTo>
                  <a:lnTo>
                    <a:pt x="288559" y="36802"/>
                  </a:lnTo>
                  <a:lnTo>
                    <a:pt x="285200" y="26765"/>
                  </a:lnTo>
                  <a:lnTo>
                    <a:pt x="281842" y="20077"/>
                  </a:lnTo>
                  <a:lnTo>
                    <a:pt x="278490" y="16733"/>
                  </a:lnTo>
                  <a:close/>
                </a:path>
                <a:path w="873125" h="167640">
                  <a:moveTo>
                    <a:pt x="359019" y="3357"/>
                  </a:moveTo>
                  <a:lnTo>
                    <a:pt x="338882" y="3357"/>
                  </a:lnTo>
                  <a:lnTo>
                    <a:pt x="338882" y="120428"/>
                  </a:lnTo>
                  <a:lnTo>
                    <a:pt x="365736" y="160569"/>
                  </a:lnTo>
                  <a:lnTo>
                    <a:pt x="399280" y="167259"/>
                  </a:lnTo>
                  <a:lnTo>
                    <a:pt x="422776" y="163914"/>
                  </a:lnTo>
                  <a:lnTo>
                    <a:pt x="436197" y="160569"/>
                  </a:lnTo>
                  <a:lnTo>
                    <a:pt x="446259" y="153878"/>
                  </a:lnTo>
                  <a:lnTo>
                    <a:pt x="449631" y="150533"/>
                  </a:lnTo>
                  <a:lnTo>
                    <a:pt x="402639" y="150533"/>
                  </a:lnTo>
                  <a:lnTo>
                    <a:pt x="382502" y="147189"/>
                  </a:lnTo>
                  <a:lnTo>
                    <a:pt x="369081" y="140499"/>
                  </a:lnTo>
                  <a:lnTo>
                    <a:pt x="359019" y="127119"/>
                  </a:lnTo>
                  <a:lnTo>
                    <a:pt x="359019" y="3357"/>
                  </a:lnTo>
                  <a:close/>
                </a:path>
                <a:path w="873125" h="167640">
                  <a:moveTo>
                    <a:pt x="466383" y="3357"/>
                  </a:moveTo>
                  <a:lnTo>
                    <a:pt x="446259" y="3357"/>
                  </a:lnTo>
                  <a:lnTo>
                    <a:pt x="446259" y="103703"/>
                  </a:lnTo>
                  <a:lnTo>
                    <a:pt x="442900" y="113739"/>
                  </a:lnTo>
                  <a:lnTo>
                    <a:pt x="442900" y="123773"/>
                  </a:lnTo>
                  <a:lnTo>
                    <a:pt x="436197" y="133808"/>
                  </a:lnTo>
                  <a:lnTo>
                    <a:pt x="432838" y="140499"/>
                  </a:lnTo>
                  <a:lnTo>
                    <a:pt x="419418" y="147189"/>
                  </a:lnTo>
                  <a:lnTo>
                    <a:pt x="402639" y="150533"/>
                  </a:lnTo>
                  <a:lnTo>
                    <a:pt x="449631" y="150533"/>
                  </a:lnTo>
                  <a:lnTo>
                    <a:pt x="453002" y="147189"/>
                  </a:lnTo>
                  <a:lnTo>
                    <a:pt x="459692" y="133808"/>
                  </a:lnTo>
                  <a:lnTo>
                    <a:pt x="463037" y="120428"/>
                  </a:lnTo>
                  <a:lnTo>
                    <a:pt x="466383" y="103703"/>
                  </a:lnTo>
                  <a:lnTo>
                    <a:pt x="466383" y="3357"/>
                  </a:lnTo>
                  <a:close/>
                </a:path>
                <a:path w="873125" h="167640">
                  <a:moveTo>
                    <a:pt x="567002" y="3357"/>
                  </a:moveTo>
                  <a:lnTo>
                    <a:pt x="516692" y="3357"/>
                  </a:lnTo>
                  <a:lnTo>
                    <a:pt x="516692" y="163914"/>
                  </a:lnTo>
                  <a:lnTo>
                    <a:pt x="536897" y="163914"/>
                  </a:lnTo>
                  <a:lnTo>
                    <a:pt x="536897" y="97012"/>
                  </a:lnTo>
                  <a:lnTo>
                    <a:pt x="560312" y="97012"/>
                  </a:lnTo>
                  <a:lnTo>
                    <a:pt x="580516" y="93668"/>
                  </a:lnTo>
                  <a:lnTo>
                    <a:pt x="600587" y="86978"/>
                  </a:lnTo>
                  <a:lnTo>
                    <a:pt x="603932" y="83632"/>
                  </a:lnTo>
                  <a:lnTo>
                    <a:pt x="536897" y="83632"/>
                  </a:lnTo>
                  <a:lnTo>
                    <a:pt x="536897" y="16733"/>
                  </a:lnTo>
                  <a:lnTo>
                    <a:pt x="603932" y="16733"/>
                  </a:lnTo>
                  <a:lnTo>
                    <a:pt x="587206" y="6701"/>
                  </a:lnTo>
                  <a:lnTo>
                    <a:pt x="567002" y="3357"/>
                  </a:lnTo>
                  <a:close/>
                </a:path>
                <a:path w="873125" h="167640">
                  <a:moveTo>
                    <a:pt x="603932" y="16733"/>
                  </a:moveTo>
                  <a:lnTo>
                    <a:pt x="560312" y="16733"/>
                  </a:lnTo>
                  <a:lnTo>
                    <a:pt x="577171" y="20077"/>
                  </a:lnTo>
                  <a:lnTo>
                    <a:pt x="590552" y="26765"/>
                  </a:lnTo>
                  <a:lnTo>
                    <a:pt x="597242" y="36802"/>
                  </a:lnTo>
                  <a:lnTo>
                    <a:pt x="597242" y="50182"/>
                  </a:lnTo>
                  <a:lnTo>
                    <a:pt x="593897" y="63562"/>
                  </a:lnTo>
                  <a:lnTo>
                    <a:pt x="587206" y="73598"/>
                  </a:lnTo>
                  <a:lnTo>
                    <a:pt x="573826" y="80287"/>
                  </a:lnTo>
                  <a:lnTo>
                    <a:pt x="563657" y="83632"/>
                  </a:lnTo>
                  <a:lnTo>
                    <a:pt x="603932" y="83632"/>
                  </a:lnTo>
                  <a:lnTo>
                    <a:pt x="613967" y="73598"/>
                  </a:lnTo>
                  <a:lnTo>
                    <a:pt x="617446" y="63562"/>
                  </a:lnTo>
                  <a:lnTo>
                    <a:pt x="617446" y="40147"/>
                  </a:lnTo>
                  <a:lnTo>
                    <a:pt x="613967" y="30109"/>
                  </a:lnTo>
                  <a:lnTo>
                    <a:pt x="610622" y="20077"/>
                  </a:lnTo>
                  <a:lnTo>
                    <a:pt x="603932" y="16733"/>
                  </a:lnTo>
                  <a:close/>
                </a:path>
                <a:path w="873125" h="167640">
                  <a:moveTo>
                    <a:pt x="701206" y="3357"/>
                  </a:moveTo>
                  <a:lnTo>
                    <a:pt x="654242" y="3357"/>
                  </a:lnTo>
                  <a:lnTo>
                    <a:pt x="654242" y="163914"/>
                  </a:lnTo>
                  <a:lnTo>
                    <a:pt x="671101" y="163914"/>
                  </a:lnTo>
                  <a:lnTo>
                    <a:pt x="671101" y="97012"/>
                  </a:lnTo>
                  <a:lnTo>
                    <a:pt x="694516" y="97012"/>
                  </a:lnTo>
                  <a:lnTo>
                    <a:pt x="718066" y="93668"/>
                  </a:lnTo>
                  <a:lnTo>
                    <a:pt x="734791" y="86978"/>
                  </a:lnTo>
                  <a:lnTo>
                    <a:pt x="738136" y="83632"/>
                  </a:lnTo>
                  <a:lnTo>
                    <a:pt x="671101" y="83632"/>
                  </a:lnTo>
                  <a:lnTo>
                    <a:pt x="674446" y="16733"/>
                  </a:lnTo>
                  <a:lnTo>
                    <a:pt x="741481" y="16733"/>
                  </a:lnTo>
                  <a:lnTo>
                    <a:pt x="724756" y="6701"/>
                  </a:lnTo>
                  <a:lnTo>
                    <a:pt x="701206" y="3357"/>
                  </a:lnTo>
                  <a:close/>
                </a:path>
                <a:path w="873125" h="167640">
                  <a:moveTo>
                    <a:pt x="741481" y="16733"/>
                  </a:moveTo>
                  <a:lnTo>
                    <a:pt x="697861" y="16733"/>
                  </a:lnTo>
                  <a:lnTo>
                    <a:pt x="714721" y="20077"/>
                  </a:lnTo>
                  <a:lnTo>
                    <a:pt x="724756" y="26765"/>
                  </a:lnTo>
                  <a:lnTo>
                    <a:pt x="731446" y="36802"/>
                  </a:lnTo>
                  <a:lnTo>
                    <a:pt x="734791" y="50182"/>
                  </a:lnTo>
                  <a:lnTo>
                    <a:pt x="731446" y="63562"/>
                  </a:lnTo>
                  <a:lnTo>
                    <a:pt x="724756" y="73598"/>
                  </a:lnTo>
                  <a:lnTo>
                    <a:pt x="711375" y="80287"/>
                  </a:lnTo>
                  <a:lnTo>
                    <a:pt x="697861" y="83632"/>
                  </a:lnTo>
                  <a:lnTo>
                    <a:pt x="738136" y="83632"/>
                  </a:lnTo>
                  <a:lnTo>
                    <a:pt x="741481" y="80287"/>
                  </a:lnTo>
                  <a:lnTo>
                    <a:pt x="748305" y="73598"/>
                  </a:lnTo>
                  <a:lnTo>
                    <a:pt x="751650" y="63562"/>
                  </a:lnTo>
                  <a:lnTo>
                    <a:pt x="754995" y="50182"/>
                  </a:lnTo>
                  <a:lnTo>
                    <a:pt x="754995" y="40147"/>
                  </a:lnTo>
                  <a:lnTo>
                    <a:pt x="751650" y="30109"/>
                  </a:lnTo>
                  <a:lnTo>
                    <a:pt x="744826" y="20077"/>
                  </a:lnTo>
                  <a:lnTo>
                    <a:pt x="741481" y="16733"/>
                  </a:lnTo>
                  <a:close/>
                </a:path>
                <a:path w="873125" h="167640">
                  <a:moveTo>
                    <a:pt x="873009" y="3357"/>
                  </a:moveTo>
                  <a:lnTo>
                    <a:pt x="791925" y="3357"/>
                  </a:lnTo>
                  <a:lnTo>
                    <a:pt x="791925" y="163914"/>
                  </a:lnTo>
                  <a:lnTo>
                    <a:pt x="873009" y="163914"/>
                  </a:lnTo>
                  <a:lnTo>
                    <a:pt x="873009" y="147189"/>
                  </a:lnTo>
                  <a:lnTo>
                    <a:pt x="808650" y="147189"/>
                  </a:lnTo>
                  <a:lnTo>
                    <a:pt x="811995" y="93668"/>
                  </a:lnTo>
                  <a:lnTo>
                    <a:pt x="872340" y="93668"/>
                  </a:lnTo>
                  <a:lnTo>
                    <a:pt x="872340" y="76943"/>
                  </a:lnTo>
                  <a:lnTo>
                    <a:pt x="808650" y="76943"/>
                  </a:lnTo>
                  <a:lnTo>
                    <a:pt x="811995" y="20077"/>
                  </a:lnTo>
                  <a:lnTo>
                    <a:pt x="873009" y="20077"/>
                  </a:lnTo>
                  <a:lnTo>
                    <a:pt x="873009" y="3357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518905"/>
            <a:ext cx="8229600" cy="898734"/>
          </a:xfrm>
        </p:spPr>
        <p:txBody>
          <a:bodyPr/>
          <a:lstStyle/>
          <a:p>
            <a:r>
              <a:rPr lang="de-CH" dirty="0" smtClean="0"/>
              <a:t>Anwendungsfall Datengetriebene Diagnose</a:t>
            </a:r>
            <a:br>
              <a:rPr lang="de-CH" dirty="0" smtClean="0"/>
            </a:br>
            <a:r>
              <a:rPr lang="de-CH" dirty="0" smtClean="0"/>
              <a:t>Sepsis 3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1663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95CC-4FC0-C548-9A66-CC42668E8F8E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4" y="875703"/>
            <a:ext cx="7668344" cy="456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 bwMode="gray">
          <a:xfrm>
            <a:off x="4788024" y="908720"/>
            <a:ext cx="4032448" cy="80130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1D4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Hypothesis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4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We have the data to identify</a:t>
            </a:r>
            <a:r>
              <a:rPr lang="en-US" sz="1600" dirty="0" smtClean="0">
                <a:solidFill>
                  <a:srgbClr val="1D1D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origin(s) of the outbreak.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D1D4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hteck 7"/>
          <p:cNvSpPr/>
          <p:nvPr/>
        </p:nvSpPr>
        <p:spPr bwMode="gray">
          <a:xfrm>
            <a:off x="4716016" y="4207794"/>
            <a:ext cx="4248472" cy="138144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4B4B4B"/>
              </a:buClr>
              <a:buSzPct val="7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4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Link data (Data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1D1D4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Lake and more)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4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4B4B4B"/>
              </a:buClr>
              <a:buSzPct val="70000"/>
              <a:buFont typeface="+mj-lt"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1D4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Initial data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1D1D4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model</a:t>
            </a:r>
            <a:endParaRPr lang="en-US" sz="1400" b="1" dirty="0" smtClean="0">
              <a:solidFill>
                <a:srgbClr val="1D1D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defTabSz="457200">
              <a:lnSpc>
                <a:spcPct val="90000"/>
              </a:lnSpc>
              <a:spcBef>
                <a:spcPts val="300"/>
              </a:spcBef>
              <a:buClr>
                <a:srgbClr val="4B4B4B"/>
              </a:buClr>
              <a:buSzPct val="70000"/>
              <a:defRPr/>
            </a:pPr>
            <a:r>
              <a:rPr lang="en-US" sz="1400" noProof="0" dirty="0" smtClean="0">
                <a:solidFill>
                  <a:srgbClr val="1D1D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Patient, HPCs, </a:t>
            </a:r>
            <a:r>
              <a:rPr lang="en-US" sz="1400" noProof="0" dirty="0" err="1" smtClean="0">
                <a:solidFill>
                  <a:srgbClr val="1D1D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MedTech</a:t>
            </a:r>
            <a:r>
              <a:rPr lang="en-US" sz="1400" noProof="0" dirty="0" smtClean="0">
                <a:solidFill>
                  <a:srgbClr val="1D1D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Wards, Rooms, Bed-Positions, Medication, Referral Institutions, Demographic, Micro-Biology</a:t>
            </a: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solidFill>
                <a:srgbClr val="1D1D4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4B4B4B"/>
              </a:buClr>
              <a:buSzPct val="70000"/>
              <a:buFont typeface="+mj-lt"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1D4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Interactive Visualization and exploration of infections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4B4B4B"/>
              </a:buClr>
              <a:buSzPct val="70000"/>
              <a:buFont typeface="+mj-lt"/>
              <a:buAutoNum type="arabicPeriod"/>
              <a:tabLst/>
              <a:defRPr/>
            </a:pPr>
            <a:r>
              <a:rPr lang="en-US" sz="1400" b="1" dirty="0" smtClean="0">
                <a:solidFill>
                  <a:srgbClr val="1D1D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Automatic Pattern Recognition to identify risk (ML, Decision Trees)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1D1D4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4B4B4B"/>
              </a:buClr>
              <a:buSzPct val="70000"/>
              <a:buFont typeface="+mj-lt"/>
              <a:buAutoNum type="arabicPeriod"/>
              <a:tabLst/>
              <a:defRPr/>
            </a:pPr>
            <a:r>
              <a:rPr lang="en-US" sz="1400" b="1" dirty="0" smtClean="0">
                <a:solidFill>
                  <a:srgbClr val="1D1D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Data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1D1D4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4B4B4B"/>
              </a:buClr>
              <a:buSzPct val="70000"/>
              <a:buFont typeface="+mj-lt"/>
              <a:buAutoNum type="arabicPeriod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1D1D4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el 5"/>
          <p:cNvSpPr txBox="1">
            <a:spLocks/>
          </p:cNvSpPr>
          <p:nvPr/>
        </p:nvSpPr>
        <p:spPr>
          <a:xfrm>
            <a:off x="457200" y="518905"/>
            <a:ext cx="8229600" cy="8987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smtClean="0"/>
              <a:t>Anwendungsfall VRE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0875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95CC-4FC0-C548-9A66-CC42668E8F8E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32999"/>
            <a:ext cx="7382586" cy="398017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625" y="2564904"/>
            <a:ext cx="3136601" cy="3871742"/>
          </a:xfrm>
          <a:prstGeom prst="rect">
            <a:avLst/>
          </a:prstGeom>
        </p:spPr>
      </p:pic>
      <p:sp>
        <p:nvSpPr>
          <p:cNvPr id="7" name="Titel 5"/>
          <p:cNvSpPr txBox="1">
            <a:spLocks/>
          </p:cNvSpPr>
          <p:nvPr/>
        </p:nvSpPr>
        <p:spPr>
          <a:xfrm>
            <a:off x="457200" y="518905"/>
            <a:ext cx="8229600" cy="8987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smtClean="0"/>
              <a:t>Anwendungsfall Berichtsgestützte Codierung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973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515086-3F62-A641-9B1E-01997495C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16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FFAD270-CA62-0E43-84E9-F8A5557185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343781" y="-383341"/>
            <a:ext cx="2162058" cy="99307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A777181-6F39-D647-8EA1-71A0E35DC0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0"/>
          <a:stretch/>
        </p:blipFill>
        <p:spPr>
          <a:xfrm>
            <a:off x="683568" y="1412776"/>
            <a:ext cx="7680485" cy="3708400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DE9606FE-DE5A-B648-9587-59F980878784}"/>
              </a:ext>
            </a:extLst>
          </p:cNvPr>
          <p:cNvCxnSpPr>
            <a:cxnSpLocks/>
          </p:cNvCxnSpPr>
          <p:nvPr/>
        </p:nvCxnSpPr>
        <p:spPr>
          <a:xfrm>
            <a:off x="782520" y="4551882"/>
            <a:ext cx="0" cy="182944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23159CFB-CB18-2C4B-9C94-8EF6D0390B71}"/>
              </a:ext>
            </a:extLst>
          </p:cNvPr>
          <p:cNvCxnSpPr>
            <a:cxnSpLocks/>
          </p:cNvCxnSpPr>
          <p:nvPr/>
        </p:nvCxnSpPr>
        <p:spPr>
          <a:xfrm>
            <a:off x="4067944" y="4551882"/>
            <a:ext cx="0" cy="111118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AA64EBFE-F3B4-044F-B605-8DE5B31D742A}"/>
              </a:ext>
            </a:extLst>
          </p:cNvPr>
          <p:cNvSpPr txBox="1"/>
          <p:nvPr/>
        </p:nvSpPr>
        <p:spPr>
          <a:xfrm>
            <a:off x="792083" y="609329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1. Einreichung Ethik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3FB35E6-54D4-1844-A346-09A1F577FA15}"/>
              </a:ext>
            </a:extLst>
          </p:cNvPr>
          <p:cNvSpPr txBox="1"/>
          <p:nvPr/>
        </p:nvSpPr>
        <p:spPr>
          <a:xfrm>
            <a:off x="4067944" y="534727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2. Einreichung Ethik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3BA2F576-2477-4A4F-87DA-42730E1F8B0A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6130175" y="4976799"/>
            <a:ext cx="1874882" cy="96965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81DEF566-0F0E-8D4E-9030-DD714B7E5FFE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8106174" y="5026346"/>
            <a:ext cx="182652" cy="92429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993FECE7-D9CC-914E-B9A2-CE4012097754}"/>
              </a:ext>
            </a:extLst>
          </p:cNvPr>
          <p:cNvSpPr txBox="1"/>
          <p:nvPr/>
        </p:nvSpPr>
        <p:spPr>
          <a:xfrm>
            <a:off x="5415877" y="594645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Bearbeitung</a:t>
            </a:r>
            <a:br>
              <a:rPr lang="de-DE" dirty="0"/>
            </a:br>
            <a:r>
              <a:rPr lang="de-DE" dirty="0"/>
              <a:t>IDSC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5768915-F1C1-9C49-ACC5-F1CCCB41845B}"/>
              </a:ext>
            </a:extLst>
          </p:cNvPr>
          <p:cNvSpPr txBox="1"/>
          <p:nvPr/>
        </p:nvSpPr>
        <p:spPr>
          <a:xfrm>
            <a:off x="7391876" y="5950637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Bearbeitung</a:t>
            </a:r>
            <a:br>
              <a:rPr lang="de-DE" dirty="0"/>
            </a:br>
            <a:r>
              <a:rPr lang="de-DE" dirty="0"/>
              <a:t>Forscher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FB1617A-1D07-6042-896A-1176785A417B}"/>
              </a:ext>
            </a:extLst>
          </p:cNvPr>
          <p:cNvSpPr txBox="1"/>
          <p:nvPr/>
        </p:nvSpPr>
        <p:spPr>
          <a:xfrm>
            <a:off x="777369" y="1758788"/>
            <a:ext cx="1236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>
                <a:solidFill>
                  <a:srgbClr val="FF0000"/>
                </a:solidFill>
              </a:rPr>
              <a:t>Effort</a:t>
            </a:r>
            <a:endParaRPr lang="de-DE" dirty="0">
              <a:solidFill>
                <a:srgbClr val="FF0000"/>
              </a:solidFill>
            </a:endParaRPr>
          </a:p>
          <a:p>
            <a:pPr algn="ctr"/>
            <a:r>
              <a:rPr lang="de-DE" dirty="0">
                <a:solidFill>
                  <a:srgbClr val="FF0000"/>
                </a:solidFill>
              </a:rPr>
              <a:t>für 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Research 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Team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4FD7D58-98D5-0649-9851-0D2D7F34EB6B}"/>
              </a:ext>
            </a:extLst>
          </p:cNvPr>
          <p:cNvSpPr txBox="1"/>
          <p:nvPr/>
        </p:nvSpPr>
        <p:spPr>
          <a:xfrm>
            <a:off x="807073" y="3993017"/>
            <a:ext cx="628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Tage</a:t>
            </a:r>
          </a:p>
        </p:txBody>
      </p:sp>
      <p:sp>
        <p:nvSpPr>
          <p:cNvPr id="34" name="Titel 7">
            <a:extLst>
              <a:ext uri="{FF2B5EF4-FFF2-40B4-BE49-F238E27FC236}">
                <a16:creationId xmlns:a16="http://schemas.microsoft.com/office/drawing/2014/main" id="{E25242AA-1AC9-364A-84A8-11CD3EB3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850" y="469057"/>
            <a:ext cx="6309834" cy="783637"/>
          </a:xfrm>
        </p:spPr>
        <p:txBody>
          <a:bodyPr/>
          <a:lstStyle/>
          <a:p>
            <a:r>
              <a:rPr lang="de-DE" sz="2600" dirty="0"/>
              <a:t>Das IDSC erleichtert Forschern die Arbeit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49A1DE93-CFDA-4B40-A0D2-DED057C887A2}"/>
              </a:ext>
            </a:extLst>
          </p:cNvPr>
          <p:cNvSpPr/>
          <p:nvPr/>
        </p:nvSpPr>
        <p:spPr>
          <a:xfrm>
            <a:off x="3433057" y="196473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i="1" dirty="0"/>
              <a:t>„Ich war wirklich begeistert, wie schnell und zuverlässig das mit dem Datenextrahieren jetzt schon klappt und wie fein man die Abfragen justieren kann.“</a:t>
            </a:r>
          </a:p>
        </p:txBody>
      </p:sp>
    </p:spTree>
    <p:extLst>
      <p:ext uri="{BB962C8B-B14F-4D97-AF65-F5344CB8AC3E}">
        <p14:creationId xmlns:p14="http://schemas.microsoft.com/office/powerpoint/2010/main" val="27818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Zusammenfassung: Unterstützung Wissenschaft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95CC-4FC0-C548-9A66-CC42668E8F8E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876" y="980949"/>
            <a:ext cx="4826248" cy="48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78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95CC-4FC0-C548-9A66-CC42668E8F8E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293" y="1346093"/>
            <a:ext cx="5137414" cy="4165814"/>
          </a:xfrm>
          <a:prstGeom prst="rect">
            <a:avLst/>
          </a:prstGeom>
        </p:spPr>
      </p:pic>
      <p:sp>
        <p:nvSpPr>
          <p:cNvPr id="5" name="Titel 7">
            <a:extLst>
              <a:ext uri="{FF2B5EF4-FFF2-40B4-BE49-F238E27FC236}">
                <a16:creationId xmlns:a16="http://schemas.microsoft.com/office/drawing/2014/main" id="{E25242AA-1AC9-364A-84A8-11CD3EB3ECBC}"/>
              </a:ext>
            </a:extLst>
          </p:cNvPr>
          <p:cNvSpPr txBox="1">
            <a:spLocks/>
          </p:cNvSpPr>
          <p:nvPr/>
        </p:nvSpPr>
        <p:spPr>
          <a:xfrm>
            <a:off x="1414850" y="469057"/>
            <a:ext cx="6309834" cy="7836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600" dirty="0" smtClean="0"/>
              <a:t>Anwendungsfall Medical </a:t>
            </a:r>
            <a:r>
              <a:rPr lang="de-DE" sz="2600" dirty="0" err="1" smtClean="0"/>
              <a:t>Coding</a:t>
            </a:r>
            <a:endParaRPr lang="de-DE" sz="2600" dirty="0" smtClean="0"/>
          </a:p>
          <a:p>
            <a:endParaRPr lang="de-DE" sz="2600" dirty="0"/>
          </a:p>
        </p:txBody>
      </p:sp>
    </p:spTree>
    <p:extLst>
      <p:ext uri="{BB962C8B-B14F-4D97-AF65-F5344CB8AC3E}">
        <p14:creationId xmlns:p14="http://schemas.microsoft.com/office/powerpoint/2010/main" val="1250211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A95CC-4FC0-C548-9A66-CC42668E8F8E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4" name="Titel 7">
            <a:extLst>
              <a:ext uri="{FF2B5EF4-FFF2-40B4-BE49-F238E27FC236}">
                <a16:creationId xmlns:a16="http://schemas.microsoft.com/office/drawing/2014/main" id="{E25242AA-1AC9-364A-84A8-11CD3EB3ECBC}"/>
              </a:ext>
            </a:extLst>
          </p:cNvPr>
          <p:cNvSpPr txBox="1">
            <a:spLocks/>
          </p:cNvSpPr>
          <p:nvPr/>
        </p:nvSpPr>
        <p:spPr>
          <a:xfrm>
            <a:off x="1414850" y="469057"/>
            <a:ext cx="6309834" cy="7836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600" dirty="0" smtClean="0"/>
              <a:t>Anwendungsfälle Medical Imaging</a:t>
            </a:r>
          </a:p>
          <a:p>
            <a:endParaRPr lang="de-DE" sz="2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980729"/>
            <a:ext cx="3740744" cy="288032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954" y="980729"/>
            <a:ext cx="3758251" cy="223046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955" y="3247888"/>
            <a:ext cx="3686486" cy="82918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80" y="4077072"/>
            <a:ext cx="3652313" cy="146367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954" y="4077073"/>
            <a:ext cx="3678619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3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Digitalisierung: </a:t>
            </a:r>
            <a:r>
              <a:rPr lang="de-CH" dirty="0" err="1" smtClean="0"/>
              <a:t>Enabler</a:t>
            </a:r>
            <a:r>
              <a:rPr lang="de-CH" dirty="0" smtClean="0"/>
              <a:t> der Transformation</a:t>
            </a:r>
            <a:br>
              <a:rPr lang="de-CH" dirty="0" smtClean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1530371"/>
            <a:ext cx="7959340" cy="4620172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dirty="0" smtClean="0"/>
              <a:t>Entscheidungsunterstützung </a:t>
            </a:r>
            <a:r>
              <a:rPr lang="de-DE" dirty="0" smtClean="0">
                <a:sym typeface="Wingdings" panose="05000000000000000000" pitchFamily="2" charset="2"/>
              </a:rPr>
              <a:t> wie </a:t>
            </a:r>
            <a:r>
              <a:rPr lang="de-DE" dirty="0" smtClean="0"/>
              <a:t>Air-Traffic-Kontrolle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dirty="0" smtClean="0"/>
              <a:t>Personalisierte Behandlungen</a:t>
            </a:r>
            <a:r>
              <a:rPr lang="de-DE" dirty="0"/>
              <a:t> </a:t>
            </a:r>
            <a:r>
              <a:rPr lang="de-DE" dirty="0" smtClean="0">
                <a:sym typeface="Wingdings" panose="05000000000000000000" pitchFamily="2" charset="2"/>
              </a:rPr>
              <a:t> N=1</a:t>
            </a:r>
          </a:p>
          <a:p>
            <a:pPr lvl="0"/>
            <a:endParaRPr lang="de-CH" dirty="0">
              <a:sym typeface="Wingdings" panose="05000000000000000000" pitchFamily="2" charset="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CH" dirty="0" smtClean="0">
                <a:sym typeface="Wingdings" panose="05000000000000000000" pitchFamily="2" charset="2"/>
              </a:rPr>
              <a:t>Arbeitswelt verändert sich komplett  neue Rollen?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10.10.2018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Michael Dahlweid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</a:t>
            </a:fld>
            <a:endParaRPr lang="de-CH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556" y="4086146"/>
            <a:ext cx="1562360" cy="206439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84" y="4086146"/>
            <a:ext cx="3062524" cy="2064397"/>
          </a:xfrm>
          <a:prstGeom prst="rect">
            <a:avLst/>
          </a:prstGeom>
        </p:spPr>
      </p:pic>
      <p:pic>
        <p:nvPicPr>
          <p:cNvPr id="1028" name="Picture 4" descr="Bildergebnis fÃ¼r personalized medic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482" y="4086146"/>
            <a:ext cx="2548576" cy="208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622" y="90451"/>
            <a:ext cx="1492327" cy="30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9023" y="1070768"/>
            <a:ext cx="8064500" cy="900113"/>
          </a:xfrm>
        </p:spPr>
        <p:txBody>
          <a:bodyPr/>
          <a:lstStyle/>
          <a:p>
            <a:pPr algn="ctr"/>
            <a:r>
              <a:rPr lang="de-CH" dirty="0" smtClean="0"/>
              <a:t>Virtuelle Medizin an der Insel Gruppe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399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084" y="685506"/>
            <a:ext cx="8285832" cy="783637"/>
          </a:xfrm>
        </p:spPr>
        <p:txBody>
          <a:bodyPr/>
          <a:lstStyle/>
          <a:p>
            <a:r>
              <a:rPr lang="de-CH" b="1" dirty="0" smtClean="0"/>
              <a:t>Elektronisches Patientendossier EPD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Virtual Care: Stand Pilotprojekte und eHealth - Oktober 2018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21</a:t>
            </a:fld>
            <a:endParaRPr lang="de-CH"/>
          </a:p>
        </p:txBody>
      </p:sp>
      <p:sp>
        <p:nvSpPr>
          <p:cNvPr id="6" name="Textfeld 5"/>
          <p:cNvSpPr txBox="1"/>
          <p:nvPr/>
        </p:nvSpPr>
        <p:spPr>
          <a:xfrm>
            <a:off x="3899098" y="2134707"/>
            <a:ext cx="4705350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000" dirty="0" smtClean="0"/>
              <a:t>April 2020 obligatorisch für Spitäler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000" dirty="0" smtClean="0"/>
              <a:t>Mitte 2019 </a:t>
            </a:r>
            <a:r>
              <a:rPr lang="de-CH" sz="2000" dirty="0" smtClean="0">
                <a:sym typeface="Wingdings" panose="05000000000000000000" pitchFamily="2" charset="2"/>
              </a:rPr>
              <a:t> </a:t>
            </a:r>
            <a:r>
              <a:rPr lang="de-CH" sz="2000" dirty="0" smtClean="0"/>
              <a:t>Start Insel Gruppe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000" dirty="0" smtClean="0"/>
              <a:t>Klärung Zusammenarbeit </a:t>
            </a:r>
            <a:r>
              <a:rPr lang="de-CH" sz="2000" dirty="0" err="1" smtClean="0"/>
              <a:t>Axsana</a:t>
            </a:r>
            <a:r>
              <a:rPr lang="de-CH" sz="2000" dirty="0" smtClean="0"/>
              <a:t> AG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000" dirty="0" smtClean="0"/>
              <a:t>Insel Gruppe wird Identity Provider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000" dirty="0" smtClean="0"/>
              <a:t>Integrationskonzept in Arbeit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2000" dirty="0" smtClean="0"/>
              <a:t>Anpassungen Informationssysteme Q1/2019 (~5mio CHF)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CH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35" y="2134707"/>
            <a:ext cx="2739330" cy="335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9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084" y="685506"/>
            <a:ext cx="8285832" cy="783637"/>
          </a:xfrm>
        </p:spPr>
        <p:txBody>
          <a:bodyPr/>
          <a:lstStyle/>
          <a:p>
            <a:r>
              <a:rPr lang="de-CH" b="1" dirty="0" smtClean="0"/>
              <a:t>eHealth: </a:t>
            </a:r>
            <a:r>
              <a:rPr lang="de-CH" b="1" dirty="0" err="1" smtClean="0"/>
              <a:t>eAustrittsbericht</a:t>
            </a:r>
            <a:endParaRPr lang="de-CH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6706" y="6671179"/>
            <a:ext cx="5919188" cy="144016"/>
          </a:xfrm>
        </p:spPr>
        <p:txBody>
          <a:bodyPr/>
          <a:lstStyle/>
          <a:p>
            <a:r>
              <a:rPr lang="de-CH" dirty="0" smtClean="0"/>
              <a:t>Virtual Care: Stand Pilotprojekte und eHealth - Oktober 2018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22</a:t>
            </a:fld>
            <a:endParaRPr lang="de-CH"/>
          </a:p>
        </p:txBody>
      </p:sp>
      <p:sp>
        <p:nvSpPr>
          <p:cNvPr id="11" name="Textfeld 10"/>
          <p:cNvSpPr txBox="1"/>
          <p:nvPr/>
        </p:nvSpPr>
        <p:spPr>
          <a:xfrm>
            <a:off x="3958683" y="2398872"/>
            <a:ext cx="4756232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 smtClean="0"/>
              <a:t>Automatischer Multi-Channel Versand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 smtClean="0"/>
              <a:t>Dokumente </a:t>
            </a:r>
            <a:r>
              <a:rPr lang="de-CH" dirty="0" smtClean="0">
                <a:sym typeface="Wingdings" panose="05000000000000000000" pitchFamily="2" charset="2"/>
              </a:rPr>
              <a:t> </a:t>
            </a:r>
            <a:r>
              <a:rPr lang="de-CH" dirty="0" smtClean="0"/>
              <a:t>Patienten &amp; Gesundheitsdienstleiser</a:t>
            </a:r>
            <a:endParaRPr lang="de-CH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 smtClean="0"/>
              <a:t>Start Produktion Mai 2018</a:t>
            </a:r>
            <a:endParaRPr lang="de-CH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/>
              <a:t>Bis heute </a:t>
            </a:r>
            <a:r>
              <a:rPr lang="de-CH" dirty="0" smtClean="0"/>
              <a:t>17’000  </a:t>
            </a:r>
            <a:r>
              <a:rPr lang="de-CH" dirty="0"/>
              <a:t>Dokumente elektronisch </a:t>
            </a:r>
            <a:r>
              <a:rPr lang="de-CH" dirty="0" smtClean="0"/>
              <a:t>zugestellt (zwei Kliniken)</a:t>
            </a:r>
            <a:endParaRPr lang="de-CH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/>
              <a:t>Rollout </a:t>
            </a:r>
            <a:r>
              <a:rPr lang="de-CH" dirty="0" smtClean="0"/>
              <a:t>Ende </a:t>
            </a:r>
            <a:r>
              <a:rPr lang="de-CH" dirty="0"/>
              <a:t>2019 </a:t>
            </a:r>
            <a:r>
              <a:rPr lang="de-CH" dirty="0" smtClean="0"/>
              <a:t>gesamte Insel Gruppe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84" y="2722711"/>
            <a:ext cx="3354670" cy="2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0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084" y="685506"/>
            <a:ext cx="8285832" cy="783637"/>
          </a:xfrm>
        </p:spPr>
        <p:txBody>
          <a:bodyPr/>
          <a:lstStyle/>
          <a:p>
            <a:r>
              <a:rPr lang="de-CH" b="1" dirty="0" smtClean="0"/>
              <a:t>eHealth: </a:t>
            </a:r>
            <a:r>
              <a:rPr lang="de-CH" b="1" dirty="0" err="1"/>
              <a:t>e</a:t>
            </a:r>
            <a:r>
              <a:rPr lang="de-CH" b="1" dirty="0" err="1" smtClean="0"/>
              <a:t>Zuweisung</a:t>
            </a:r>
            <a:endParaRPr lang="de-CH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6706" y="6671179"/>
            <a:ext cx="5919188" cy="144016"/>
          </a:xfrm>
        </p:spPr>
        <p:txBody>
          <a:bodyPr/>
          <a:lstStyle/>
          <a:p>
            <a:r>
              <a:rPr lang="de-CH" dirty="0" smtClean="0"/>
              <a:t>Virtual Care: Stand Pilotprojekte und eHealth - Oktober 2018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23</a:t>
            </a:fld>
            <a:endParaRPr lang="de-CH"/>
          </a:p>
        </p:txBody>
      </p:sp>
      <p:sp>
        <p:nvSpPr>
          <p:cNvPr id="11" name="Textfeld 10"/>
          <p:cNvSpPr txBox="1"/>
          <p:nvPr/>
        </p:nvSpPr>
        <p:spPr>
          <a:xfrm>
            <a:off x="3958683" y="1703760"/>
            <a:ext cx="47562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 smtClean="0"/>
              <a:t>Standardisierte digitale Formulare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 err="1" smtClean="0"/>
              <a:t>medienbruchsfrei</a:t>
            </a:r>
            <a:r>
              <a:rPr lang="de-CH" dirty="0" smtClean="0"/>
              <a:t> direkt aus den Praxisinformationssystemen PIS 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 smtClean="0"/>
              <a:t>Start mit </a:t>
            </a:r>
            <a:r>
              <a:rPr lang="de-CH" dirty="0" err="1" smtClean="0"/>
              <a:t>Localmed</a:t>
            </a:r>
            <a:r>
              <a:rPr lang="de-CH" dirty="0" smtClean="0"/>
              <a:t> (Gynäkologie) Mai  2018 (PIS </a:t>
            </a:r>
            <a:r>
              <a:rPr lang="de-CH" dirty="0" err="1" smtClean="0"/>
              <a:t>Triamed</a:t>
            </a:r>
            <a:r>
              <a:rPr lang="de-CH" dirty="0" smtClean="0"/>
              <a:t>)</a:t>
            </a:r>
            <a:endParaRPr lang="de-CH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/>
              <a:t>Bis heute </a:t>
            </a:r>
            <a:r>
              <a:rPr lang="de-CH" dirty="0" smtClean="0"/>
              <a:t>&lt; 100 elektronische  Zuweisungen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/>
              <a:t>Rollout Ende 2019 gesamte Insel Gruppe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Abhängigkeit der Integrationsmöglichkeit in die verschiedenen PIS</a:t>
            </a:r>
            <a:endParaRPr lang="de-CH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4" y="1891729"/>
            <a:ext cx="3440272" cy="390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7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084" y="685506"/>
            <a:ext cx="8285832" cy="783637"/>
          </a:xfrm>
        </p:spPr>
        <p:txBody>
          <a:bodyPr/>
          <a:lstStyle/>
          <a:p>
            <a:r>
              <a:rPr lang="de-CH" b="1" dirty="0" smtClean="0"/>
              <a:t>eHealth: </a:t>
            </a:r>
            <a:r>
              <a:rPr lang="de-CH" b="1" dirty="0" err="1" smtClean="0"/>
              <a:t>eRezept</a:t>
            </a:r>
            <a:endParaRPr lang="de-CH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6706" y="6671179"/>
            <a:ext cx="5919188" cy="144016"/>
          </a:xfrm>
        </p:spPr>
        <p:txBody>
          <a:bodyPr/>
          <a:lstStyle/>
          <a:p>
            <a:r>
              <a:rPr lang="de-CH" dirty="0" smtClean="0"/>
              <a:t>Virtual Care: Stand Pilotprojekte und eHealth - Oktober 2018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24</a:t>
            </a:fld>
            <a:endParaRPr lang="de-CH"/>
          </a:p>
        </p:txBody>
      </p:sp>
      <p:sp>
        <p:nvSpPr>
          <p:cNvPr id="11" name="Textfeld 10"/>
          <p:cNvSpPr txBox="1"/>
          <p:nvPr/>
        </p:nvSpPr>
        <p:spPr>
          <a:xfrm>
            <a:off x="4103062" y="2369902"/>
            <a:ext cx="48617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 smtClean="0"/>
              <a:t>Rezept wird im Klinikinformationssystem Insel Gruppe automatisch erstellt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/>
              <a:t>I</a:t>
            </a:r>
            <a:r>
              <a:rPr lang="de-CH" dirty="0" smtClean="0"/>
              <a:t>n EPD abgelegt / Apotheke zugestellt.</a:t>
            </a:r>
            <a:endParaRPr lang="de-CH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Konzepte Ende November 2018 fertig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err="1" smtClean="0"/>
              <a:t>Testing</a:t>
            </a:r>
            <a:r>
              <a:rPr lang="de-CH" dirty="0" smtClean="0"/>
              <a:t> Q1/Q2 2019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Produktion und Rollout ab Mitte 2019</a:t>
            </a:r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84" y="2544896"/>
            <a:ext cx="3501030" cy="219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9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084" y="685506"/>
            <a:ext cx="8285832" cy="783637"/>
          </a:xfrm>
        </p:spPr>
        <p:txBody>
          <a:bodyPr/>
          <a:lstStyle/>
          <a:p>
            <a:r>
              <a:rPr lang="de-CH" b="1" dirty="0" smtClean="0"/>
              <a:t>eHealth: </a:t>
            </a:r>
            <a:r>
              <a:rPr lang="de-CH" b="1" dirty="0" err="1" smtClean="0"/>
              <a:t>eTermine</a:t>
            </a:r>
            <a:endParaRPr lang="de-CH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6706" y="6671179"/>
            <a:ext cx="5919188" cy="144016"/>
          </a:xfrm>
        </p:spPr>
        <p:txBody>
          <a:bodyPr/>
          <a:lstStyle/>
          <a:p>
            <a:r>
              <a:rPr lang="de-CH" dirty="0" smtClean="0"/>
              <a:t>Virtual Care: Stand Pilotprojekte und eHealth - Oktober 2018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25</a:t>
            </a:fld>
            <a:endParaRPr lang="de-CH"/>
          </a:p>
        </p:txBody>
      </p:sp>
      <p:sp>
        <p:nvSpPr>
          <p:cNvPr id="11" name="Textfeld 10"/>
          <p:cNvSpPr txBox="1"/>
          <p:nvPr/>
        </p:nvSpPr>
        <p:spPr>
          <a:xfrm>
            <a:off x="3958682" y="2279168"/>
            <a:ext cx="47562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/>
              <a:t>Online Terminbuchung von zuweisenden Ärzten und </a:t>
            </a:r>
            <a:r>
              <a:rPr lang="de-CH" dirty="0" smtClean="0"/>
              <a:t>Patienten</a:t>
            </a:r>
            <a:endParaRPr lang="de-CH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Konzepte fertig gestellt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Integration und Tests bis Mitte 2019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Pilot </a:t>
            </a:r>
            <a:r>
              <a:rPr lang="de-CH" dirty="0" err="1" smtClean="0"/>
              <a:t>Viszeralchirurgie</a:t>
            </a:r>
            <a:r>
              <a:rPr lang="de-CH" dirty="0" smtClean="0"/>
              <a:t> &amp; Gynäkologie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Rollout ab Mitte 2019 Insel Gruppe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83" y="2162933"/>
            <a:ext cx="3529599" cy="346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084" y="685506"/>
            <a:ext cx="8285832" cy="783637"/>
          </a:xfrm>
        </p:spPr>
        <p:txBody>
          <a:bodyPr/>
          <a:lstStyle/>
          <a:p>
            <a:r>
              <a:rPr lang="de-CH" b="1" dirty="0" smtClean="0"/>
              <a:t>Pilotprojekt: Trustedoctor.com</a:t>
            </a:r>
            <a:endParaRPr lang="de-CH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Virtual Care: Stand Pilotprojekte und eHealth - Oktober 2018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26</a:t>
            </a:fld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" y="2455315"/>
            <a:ext cx="3502259" cy="262005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958683" y="2078294"/>
            <a:ext cx="47562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 smtClean="0"/>
              <a:t>Virtuelle globale Klinik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 smtClean="0"/>
              <a:t>Einfacher Zugang zu hochspezialisierten Ärzten</a:t>
            </a:r>
            <a:endParaRPr lang="de-CH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Prozessintegration geklärt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Technisches </a:t>
            </a:r>
            <a:r>
              <a:rPr lang="de-CH" dirty="0"/>
              <a:t>Integrationskonzept erstellt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Start mit CH &amp; Internationalen Patienten Neurochirurgie &amp; Neurologie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Umsetzungsprojekt Mitte 2019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CH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565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084" y="685506"/>
            <a:ext cx="8285832" cy="783637"/>
          </a:xfrm>
        </p:spPr>
        <p:txBody>
          <a:bodyPr/>
          <a:lstStyle/>
          <a:p>
            <a:r>
              <a:rPr lang="de-CH" b="1" dirty="0" smtClean="0"/>
              <a:t>Pilotprojekt: </a:t>
            </a:r>
            <a:r>
              <a:rPr lang="de-CH" b="1" dirty="0" err="1" smtClean="0"/>
              <a:t>Telemonitoring</a:t>
            </a:r>
            <a:r>
              <a:rPr lang="de-CH" b="1" dirty="0" smtClean="0"/>
              <a:t> Kardiologie</a:t>
            </a:r>
            <a:endParaRPr lang="de-CH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Virtual Care: Stand Pilotprojekte und eHealth - Oktober 2018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27</a:t>
            </a:fld>
            <a:endParaRPr lang="de-CH"/>
          </a:p>
        </p:txBody>
      </p:sp>
      <p:sp>
        <p:nvSpPr>
          <p:cNvPr id="9" name="Textfeld 8"/>
          <p:cNvSpPr txBox="1"/>
          <p:nvPr/>
        </p:nvSpPr>
        <p:spPr>
          <a:xfrm>
            <a:off x="3958683" y="2232298"/>
            <a:ext cx="47562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 smtClean="0"/>
              <a:t>Postoperative Überwachung und Coaching von </a:t>
            </a:r>
            <a:r>
              <a:rPr lang="de-CH" dirty="0" err="1" smtClean="0"/>
              <a:t>PatientInnen</a:t>
            </a:r>
            <a:endParaRPr lang="de-CH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Evaluation möglicher Partner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Prozessintegration geklärt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Technisches </a:t>
            </a:r>
            <a:r>
              <a:rPr lang="de-CH" dirty="0"/>
              <a:t>Integrationskonzept erstellt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Umsetzungsprojekt und Rollout 2019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CH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84" y="2509720"/>
            <a:ext cx="3399280" cy="210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084" y="685506"/>
            <a:ext cx="8285832" cy="783637"/>
          </a:xfrm>
        </p:spPr>
        <p:txBody>
          <a:bodyPr/>
          <a:lstStyle/>
          <a:p>
            <a:r>
              <a:rPr lang="de-CH" b="1" dirty="0" smtClean="0"/>
              <a:t>Pilotprojekt: Videosprechstunden</a:t>
            </a:r>
            <a:endParaRPr lang="de-CH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Virtual Care: Stand Pilotprojekte und eHealth - Oktober 2018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28</a:t>
            </a:fld>
            <a:endParaRPr lang="de-CH"/>
          </a:p>
        </p:txBody>
      </p:sp>
      <p:sp>
        <p:nvSpPr>
          <p:cNvPr id="9" name="Textfeld 8"/>
          <p:cNvSpPr txBox="1"/>
          <p:nvPr/>
        </p:nvSpPr>
        <p:spPr>
          <a:xfrm>
            <a:off x="3958684" y="2026389"/>
            <a:ext cx="47562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/>
              <a:t>V</a:t>
            </a:r>
            <a:r>
              <a:rPr lang="de-CH" dirty="0" smtClean="0"/>
              <a:t>irtuelle Sprechstunden</a:t>
            </a:r>
            <a:endParaRPr lang="de-CH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Pilot: November Klinik für Immunologie und Allergologie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Technische Infrastruktur ist bereit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Tarifliche Situation generell bei Telemedizin weitgehend ungelöst.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Absprachen mit Versicherungen geplant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25" y="2530429"/>
            <a:ext cx="3552346" cy="204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9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084" y="685506"/>
            <a:ext cx="8285832" cy="783637"/>
          </a:xfrm>
        </p:spPr>
        <p:txBody>
          <a:bodyPr/>
          <a:lstStyle/>
          <a:p>
            <a:r>
              <a:rPr lang="de-CH" b="1" dirty="0" smtClean="0"/>
              <a:t>Dermatologie Online (Evita)</a:t>
            </a:r>
            <a:endParaRPr lang="de-CH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Virtual Care: Stand Pilotprojekte und eHealth - Oktober 2018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29</a:t>
            </a:fld>
            <a:endParaRPr lang="de-CH"/>
          </a:p>
        </p:txBody>
      </p:sp>
      <p:sp>
        <p:nvSpPr>
          <p:cNvPr id="9" name="Textfeld 8"/>
          <p:cNvSpPr txBox="1"/>
          <p:nvPr/>
        </p:nvSpPr>
        <p:spPr>
          <a:xfrm>
            <a:off x="4360243" y="2519166"/>
            <a:ext cx="43546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 smtClean="0"/>
              <a:t>Ärztliche Erst- und Zweitmeinung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 smtClean="0"/>
              <a:t>Dermatologische Nachkontrolle.</a:t>
            </a:r>
            <a:endParaRPr lang="de-CH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/>
              <a:t>S</a:t>
            </a:r>
            <a:r>
              <a:rPr lang="de-CH" dirty="0" smtClean="0"/>
              <a:t>eit einigen Monaten in Betrieb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Aktuell ca. 180 Online Aufträge</a:t>
            </a:r>
            <a:endParaRPr lang="de-CH" b="1" i="1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21" y="1900474"/>
            <a:ext cx="3418453" cy="193663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93" y="3837108"/>
            <a:ext cx="3403781" cy="18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4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Patientenerfahrung </a:t>
            </a:r>
            <a:r>
              <a:rPr lang="de-DE" dirty="0" smtClean="0"/>
              <a:t>wird komplett digital</a:t>
            </a:r>
            <a:endParaRPr lang="de-CH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/>
              <a:t>Patientenzentriertheit </a:t>
            </a:r>
            <a:r>
              <a:rPr lang="de-CH" dirty="0">
                <a:sym typeface="Wingdings" panose="05000000000000000000" pitchFamily="2" charset="2"/>
              </a:rPr>
              <a:t> Spitalgrenzen verwischen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Klinische Diagnostik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unabhängig vom </a:t>
            </a:r>
            <a:r>
              <a:rPr lang="de-DE" dirty="0" smtClean="0"/>
              <a:t>Aufenthaltsort, virtuell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>
                <a:sym typeface="Wingdings" panose="05000000000000000000" pitchFamily="2" charset="2"/>
              </a:rPr>
              <a:t>Patienten sind souverän  aktive Teilnahme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 smtClean="0">
              <a:sym typeface="Wingdings" panose="05000000000000000000" pitchFamily="2" charset="2"/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018" y="3492724"/>
            <a:ext cx="3123405" cy="209910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84" y="3492724"/>
            <a:ext cx="3690510" cy="2089930"/>
          </a:xfrm>
          <a:prstGeom prst="rect">
            <a:avLst/>
          </a:prstGeom>
        </p:spPr>
      </p:pic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6876256" y="6599171"/>
            <a:ext cx="1385242" cy="144016"/>
          </a:xfrm>
        </p:spPr>
        <p:txBody>
          <a:bodyPr/>
          <a:lstStyle/>
          <a:p>
            <a:r>
              <a:rPr lang="de-DE" dirty="0" smtClean="0"/>
              <a:t>10.10.2018</a:t>
            </a:r>
            <a:endParaRPr lang="de-CH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6706" y="6599171"/>
            <a:ext cx="5919188" cy="144016"/>
          </a:xfrm>
        </p:spPr>
        <p:txBody>
          <a:bodyPr/>
          <a:lstStyle/>
          <a:p>
            <a:r>
              <a:rPr lang="de-CH" dirty="0" smtClean="0"/>
              <a:t>Michael Dahlweid</a:t>
            </a:r>
            <a:endParaRPr lang="de-CH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622" y="90451"/>
            <a:ext cx="1492327" cy="30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8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084" y="685506"/>
            <a:ext cx="8285832" cy="783637"/>
          </a:xfrm>
        </p:spPr>
        <p:txBody>
          <a:bodyPr/>
          <a:lstStyle/>
          <a:p>
            <a:r>
              <a:rPr lang="de-CH" b="1" dirty="0" smtClean="0"/>
              <a:t>Pilotprojekt: Integration intelligenter </a:t>
            </a:r>
            <a:r>
              <a:rPr lang="de-CH" b="1" dirty="0" err="1" smtClean="0"/>
              <a:t>Chatbots</a:t>
            </a:r>
            <a:endParaRPr lang="de-CH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Virtual Care: Stand Pilotprojekte und eHealth - Oktober 2018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30</a:t>
            </a:fld>
            <a:endParaRPr lang="de-CH"/>
          </a:p>
        </p:txBody>
      </p:sp>
      <p:sp>
        <p:nvSpPr>
          <p:cNvPr id="9" name="Textfeld 8"/>
          <p:cNvSpPr txBox="1"/>
          <p:nvPr/>
        </p:nvSpPr>
        <p:spPr>
          <a:xfrm>
            <a:off x="4321743" y="1990165"/>
            <a:ext cx="4393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 smtClean="0"/>
              <a:t>Routinebefragungen Patienten / Arzt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CH" dirty="0" err="1" smtClean="0"/>
              <a:t>Chatbots</a:t>
            </a:r>
            <a:r>
              <a:rPr lang="de-CH" dirty="0" smtClean="0"/>
              <a:t> im Klinikprozess integriert</a:t>
            </a:r>
            <a:endParaRPr lang="de-CH" b="1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Konzeption </a:t>
            </a:r>
            <a:r>
              <a:rPr lang="de-CH" dirty="0"/>
              <a:t>in Arbeit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dirty="0" smtClean="0"/>
              <a:t>Pilot 12/2018 in Klinik für Gynäkologie</a:t>
            </a:r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990165"/>
            <a:ext cx="3196684" cy="399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084" y="685506"/>
            <a:ext cx="8285832" cy="783637"/>
          </a:xfrm>
        </p:spPr>
        <p:txBody>
          <a:bodyPr/>
          <a:lstStyle/>
          <a:p>
            <a:r>
              <a:rPr lang="de-CH" b="1" dirty="0" smtClean="0"/>
              <a:t>Business Case aus der Perspektive der Insel</a:t>
            </a:r>
            <a:endParaRPr lang="de-CH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Virtual Care: Stand Pilotprojekte und eHealth - Oktober 2018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31</a:t>
            </a:fld>
            <a:endParaRPr lang="de-CH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488595" y="1469143"/>
          <a:ext cx="7588605" cy="5012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4464">
                  <a:extLst>
                    <a:ext uri="{9D8B030D-6E8A-4147-A177-3AD203B41FA5}">
                      <a16:colId xmlns:a16="http://schemas.microsoft.com/office/drawing/2014/main" val="3130476724"/>
                    </a:ext>
                  </a:extLst>
                </a:gridCol>
                <a:gridCol w="1963270">
                  <a:extLst>
                    <a:ext uri="{9D8B030D-6E8A-4147-A177-3AD203B41FA5}">
                      <a16:colId xmlns:a16="http://schemas.microsoft.com/office/drawing/2014/main" val="1508424183"/>
                    </a:ext>
                  </a:extLst>
                </a:gridCol>
                <a:gridCol w="1810871">
                  <a:extLst>
                    <a:ext uri="{9D8B030D-6E8A-4147-A177-3AD203B41FA5}">
                      <a16:colId xmlns:a16="http://schemas.microsoft.com/office/drawing/2014/main" val="4000910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CH" dirty="0" smtClean="0"/>
                        <a:t>Teilprojekt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Qualitativ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Quantitativ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274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CH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Elektronisches Patientendossier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</a:t>
                      </a:r>
                      <a:endParaRPr lang="de-CH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</a:t>
                      </a:r>
                      <a:endParaRPr lang="de-CH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907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CH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eAustrittsbericht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</a:t>
                      </a:r>
                      <a:endParaRPr lang="de-CH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</a:t>
                      </a:r>
                      <a:endParaRPr lang="de-CH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005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CH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eZuweisung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</a:t>
                      </a:r>
                      <a:endParaRPr lang="de-CH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</a:t>
                      </a:r>
                      <a:endParaRPr lang="de-CH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237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CH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eRezept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</a:t>
                      </a:r>
                      <a:endParaRPr lang="de-CH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</a:t>
                      </a:r>
                      <a:endParaRPr lang="de-CH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839998"/>
                  </a:ext>
                </a:extLst>
              </a:tr>
              <a:tr h="46885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CH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eTermin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</a:t>
                      </a:r>
                      <a:endParaRPr lang="de-CH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</a:t>
                      </a:r>
                      <a:endParaRPr lang="de-CH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910739"/>
                  </a:ext>
                </a:extLst>
              </a:tr>
              <a:tr h="46885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CH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Trustedoctor.com</a:t>
                      </a:r>
                      <a:endParaRPr lang="de-CH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</a:t>
                      </a:r>
                      <a:endParaRPr lang="de-CH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</a:t>
                      </a:r>
                      <a:endParaRPr lang="de-CH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221034"/>
                  </a:ext>
                </a:extLst>
              </a:tr>
              <a:tr h="4688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Telemonitoring</a:t>
                      </a:r>
                      <a:r>
                        <a:rPr lang="de-CH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&amp; Coaching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</a:t>
                      </a:r>
                      <a:endParaRPr lang="de-CH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</a:t>
                      </a:r>
                      <a:endParaRPr lang="de-CH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49304"/>
                  </a:ext>
                </a:extLst>
              </a:tr>
              <a:tr h="468854">
                <a:tc>
                  <a:txBody>
                    <a:bodyPr/>
                    <a:lstStyle/>
                    <a:p>
                      <a:r>
                        <a:rPr lang="de-CH" dirty="0" smtClean="0"/>
                        <a:t>Videosprechstunden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</a:t>
                      </a:r>
                      <a:endParaRPr lang="de-CH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</a:t>
                      </a:r>
                      <a:endParaRPr lang="de-CH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154319"/>
                  </a:ext>
                </a:extLst>
              </a:tr>
              <a:tr h="468854">
                <a:tc>
                  <a:txBody>
                    <a:bodyPr/>
                    <a:lstStyle/>
                    <a:p>
                      <a:r>
                        <a:rPr lang="de-CH" dirty="0" smtClean="0"/>
                        <a:t>Dermatologie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</a:t>
                      </a:r>
                      <a:endParaRPr lang="de-CH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</a:t>
                      </a:r>
                      <a:endParaRPr lang="de-CH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494019"/>
                  </a:ext>
                </a:extLst>
              </a:tr>
              <a:tr h="468854">
                <a:tc>
                  <a:txBody>
                    <a:bodyPr/>
                    <a:lstStyle/>
                    <a:p>
                      <a:r>
                        <a:rPr lang="de-CH" dirty="0" err="1" smtClean="0"/>
                        <a:t>Chatbots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</a:t>
                      </a:r>
                      <a:endParaRPr lang="de-CH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</a:t>
                      </a:r>
                      <a:endParaRPr lang="de-CH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012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80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Effizienz in Krankenhäusern </a:t>
            </a:r>
            <a:r>
              <a:rPr lang="de-DE" dirty="0" smtClean="0"/>
              <a:t>maximiert </a:t>
            </a:r>
            <a:br>
              <a:rPr lang="de-DE" dirty="0" smtClean="0"/>
            </a:br>
            <a:r>
              <a:rPr lang="de-DE" dirty="0" smtClean="0">
                <a:sym typeface="Wingdings" panose="05000000000000000000" pitchFamily="2" charset="2"/>
              </a:rPr>
              <a:t></a:t>
            </a:r>
            <a:r>
              <a:rPr lang="de-DE" dirty="0" smtClean="0"/>
              <a:t> orientiert an klinischen Prozessen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9084" y="1518145"/>
            <a:ext cx="6597358" cy="46588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Digitale Lieferketten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Robotik &amp; AR / VR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Industrialisierte Prozessautomatisierung</a:t>
            </a:r>
          </a:p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565" y="4347266"/>
            <a:ext cx="3038870" cy="134609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84" y="3471367"/>
            <a:ext cx="3021631" cy="123219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526" y="5175899"/>
            <a:ext cx="2945331" cy="1250016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6876256" y="6599171"/>
            <a:ext cx="1385242" cy="144016"/>
          </a:xfrm>
        </p:spPr>
        <p:txBody>
          <a:bodyPr/>
          <a:lstStyle/>
          <a:p>
            <a:r>
              <a:rPr lang="de-DE" dirty="0" smtClean="0"/>
              <a:t>10.10.2018</a:t>
            </a:r>
            <a:endParaRPr lang="de-CH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6706" y="6599171"/>
            <a:ext cx="5919188" cy="144016"/>
          </a:xfrm>
        </p:spPr>
        <p:txBody>
          <a:bodyPr/>
          <a:lstStyle/>
          <a:p>
            <a:r>
              <a:rPr lang="de-CH" dirty="0" smtClean="0"/>
              <a:t>Michael Dahlweid</a:t>
            </a:r>
            <a:endParaRPr lang="de-CH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622" y="90451"/>
            <a:ext cx="1492327" cy="30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4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440979" y="1977491"/>
            <a:ext cx="1605642" cy="1141236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TextBox 59"/>
          <p:cNvSpPr txBox="1"/>
          <p:nvPr/>
        </p:nvSpPr>
        <p:spPr>
          <a:xfrm>
            <a:off x="2442115" y="3520922"/>
            <a:ext cx="1622345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 Inspira Medium" pitchFamily="34" charset="0"/>
                <a:ea typeface="+mj-ea"/>
                <a:cs typeface="+mj-cs"/>
              </a:rPr>
              <a:t>15 bill image data sets/</a:t>
            </a:r>
            <a:r>
              <a:rPr lang="en-US" sz="1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 Inspira Medium" pitchFamily="34" charset="0"/>
                <a:ea typeface="+mj-ea"/>
                <a:cs typeface="+mj-cs"/>
              </a:rPr>
              <a:t>yr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GE Inspira Medium" pitchFamily="34" charset="0"/>
              <a:ea typeface="+mj-ea"/>
              <a:cs typeface="+mj-cs"/>
            </a:endParaRPr>
          </a:p>
          <a:p>
            <a:pPr algn="ctr"/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 Inspira Medium" pitchFamily="34" charset="0"/>
                <a:ea typeface="+mj-ea"/>
                <a:cs typeface="+mj-cs"/>
              </a:rPr>
              <a:t>beyond 2015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75412" y="1979017"/>
            <a:ext cx="1634004" cy="1141235"/>
          </a:xfrm>
          <a:prstGeom prst="roundRect">
            <a:avLst>
              <a:gd name="adj" fmla="val 14441"/>
            </a:avLst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Rounded Rectangle 74"/>
          <p:cNvSpPr/>
          <p:nvPr/>
        </p:nvSpPr>
        <p:spPr>
          <a:xfrm>
            <a:off x="2458818" y="1979017"/>
            <a:ext cx="1605642" cy="1141235"/>
          </a:xfrm>
          <a:prstGeom prst="roundRect">
            <a:avLst>
              <a:gd name="adj" fmla="val 11734"/>
            </a:avLst>
          </a:prstGeom>
          <a:blipFill>
            <a:blip r:embed="rId5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Rounded Rectangle 49"/>
          <p:cNvSpPr/>
          <p:nvPr/>
        </p:nvSpPr>
        <p:spPr>
          <a:xfrm>
            <a:off x="4997540" y="2259494"/>
            <a:ext cx="531426" cy="331124"/>
          </a:xfrm>
          <a:prstGeom prst="round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1" name="Picture 7" descr="C:\Users\addrain\Contacts\Pictures\clipart\GE Healthcare\Photographic\black iwatch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66064" flipH="1">
            <a:off x="5549040" y="2574725"/>
            <a:ext cx="511889" cy="4316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itle 1"/>
          <p:cNvSpPr txBox="1">
            <a:spLocks/>
          </p:cNvSpPr>
          <p:nvPr/>
        </p:nvSpPr>
        <p:spPr bwMode="auto">
          <a:xfrm>
            <a:off x="2442115" y="3160294"/>
            <a:ext cx="1622345" cy="40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algn="ctr"/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 Inspira Medium" pitchFamily="34" charset="0"/>
              </a:rPr>
              <a:t>IMAGES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 bwMode="auto">
          <a:xfrm>
            <a:off x="475412" y="3160294"/>
            <a:ext cx="1634004" cy="74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algn="ctr"/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 Inspira Medium" pitchFamily="34" charset="0"/>
              </a:rPr>
              <a:t>LABS</a:t>
            </a:r>
            <a:r>
              <a:rPr lang="en-US" sz="2400" b="1" kern="0" dirty="0">
                <a:solidFill>
                  <a:schemeClr val="accent5"/>
                </a:solidFill>
              </a:rPr>
              <a:t/>
            </a:r>
            <a:br>
              <a:rPr lang="en-US" sz="2400" b="1" kern="0" dirty="0">
                <a:solidFill>
                  <a:schemeClr val="accent5"/>
                </a:solidFill>
              </a:rPr>
            </a:br>
            <a:r>
              <a:rPr lang="en-US" sz="2400" b="1" kern="0" dirty="0"/>
              <a:t/>
            </a:r>
            <a:br>
              <a:rPr lang="en-US" sz="2400" b="1" kern="0" dirty="0"/>
            </a:br>
            <a:endParaRPr lang="en-US" sz="2400" kern="0" dirty="0"/>
          </a:p>
        </p:txBody>
      </p:sp>
      <p:sp>
        <p:nvSpPr>
          <p:cNvPr id="64" name="Title 1"/>
          <p:cNvSpPr txBox="1">
            <a:spLocks/>
          </p:cNvSpPr>
          <p:nvPr/>
        </p:nvSpPr>
        <p:spPr bwMode="auto">
          <a:xfrm>
            <a:off x="6516338" y="3155725"/>
            <a:ext cx="2210779" cy="74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algn="ctr"/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 Inspira Medium" pitchFamily="34" charset="0"/>
              </a:rPr>
              <a:t>DATA</a:t>
            </a:r>
            <a:r>
              <a:rPr lang="en-US" sz="2400" kern="0" dirty="0">
                <a:solidFill>
                  <a:schemeClr val="accent5"/>
                </a:solidFill>
              </a:rPr>
              <a:t/>
            </a:r>
            <a:br>
              <a:rPr lang="en-US" sz="2400" kern="0" dirty="0">
                <a:solidFill>
                  <a:schemeClr val="accent5"/>
                </a:solidFill>
              </a:rPr>
            </a:br>
            <a:r>
              <a:rPr lang="en-US" sz="2400" kern="0" dirty="0"/>
              <a:t/>
            </a:r>
            <a:br>
              <a:rPr lang="en-US" sz="2400" kern="0" dirty="0"/>
            </a:br>
            <a:endParaRPr lang="en-US" sz="2400" kern="0" dirty="0"/>
          </a:p>
        </p:txBody>
      </p:sp>
      <p:sp>
        <p:nvSpPr>
          <p:cNvPr id="65" name="Title 1"/>
          <p:cNvSpPr txBox="1">
            <a:spLocks/>
          </p:cNvSpPr>
          <p:nvPr/>
        </p:nvSpPr>
        <p:spPr bwMode="auto">
          <a:xfrm>
            <a:off x="4440979" y="3139203"/>
            <a:ext cx="1605642" cy="74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1E4191"/>
                </a:solidFill>
                <a:latin typeface="GE Inspira Pitch" pitchFamily="34" charset="0"/>
              </a:defRPr>
            </a:lvl9pPr>
          </a:lstStyle>
          <a:p>
            <a:pPr algn="ctr"/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 Inspira Medium" pitchFamily="34" charset="0"/>
              </a:rPr>
              <a:t>WEARABLES</a:t>
            </a:r>
            <a:r>
              <a:rPr lang="en-US" sz="1800" kern="0" dirty="0">
                <a:solidFill>
                  <a:schemeClr val="accent5"/>
                </a:solidFill>
              </a:rPr>
              <a:t/>
            </a:r>
            <a:br>
              <a:rPr lang="en-US" sz="1800" kern="0" dirty="0">
                <a:solidFill>
                  <a:schemeClr val="accent5"/>
                </a:solidFill>
              </a:rPr>
            </a:br>
            <a:r>
              <a:rPr lang="en-US" sz="1800" kern="0" dirty="0"/>
              <a:t/>
            </a:r>
            <a:br>
              <a:rPr lang="en-US" sz="1800" kern="0" dirty="0"/>
            </a:br>
            <a:endParaRPr lang="en-US" sz="1800" kern="0" dirty="0"/>
          </a:p>
        </p:txBody>
      </p:sp>
      <p:sp>
        <p:nvSpPr>
          <p:cNvPr id="69" name="TextBox 68"/>
          <p:cNvSpPr txBox="1"/>
          <p:nvPr/>
        </p:nvSpPr>
        <p:spPr>
          <a:xfrm>
            <a:off x="460382" y="3520922"/>
            <a:ext cx="1634004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 Inspira Medium" pitchFamily="34" charset="0"/>
                <a:ea typeface="+mj-ea"/>
                <a:cs typeface="+mj-cs"/>
              </a:rPr>
              <a:t>1.6 bill sequenced genomes by 2017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559221" y="3520922"/>
            <a:ext cx="2167897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 Inspira Medium" pitchFamily="34" charset="0"/>
                <a:ea typeface="+mj-ea"/>
                <a:cs typeface="+mj-cs"/>
              </a:rPr>
              <a:t>35 ZETTABYTE health-data</a:t>
            </a:r>
          </a:p>
          <a:p>
            <a:pPr algn="ctr"/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 Inspira Medium" pitchFamily="34" charset="0"/>
                <a:ea typeface="+mj-ea"/>
                <a:cs typeface="+mj-cs"/>
              </a:rPr>
              <a:t>by 2020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428444" y="3520922"/>
            <a:ext cx="1618177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 Inspira Medium" pitchFamily="34" charset="0"/>
                <a:ea typeface="+mj-ea"/>
                <a:cs typeface="+mj-cs"/>
              </a:rPr>
              <a:t>91 bill wearable gadgets</a:t>
            </a:r>
          </a:p>
          <a:p>
            <a:pPr algn="ctr"/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 Inspira Medium" pitchFamily="34" charset="0"/>
                <a:ea typeface="+mj-ea"/>
                <a:cs typeface="+mj-cs"/>
              </a:rPr>
              <a:t>2016</a:t>
            </a:r>
          </a:p>
        </p:txBody>
      </p:sp>
      <p:sp>
        <p:nvSpPr>
          <p:cNvPr id="10" name="AutoShape 2" descr="Bildergebnis für zettabyte"/>
          <p:cNvSpPr>
            <a:spLocks noChangeAspect="1" noChangeArrowheads="1"/>
          </p:cNvSpPr>
          <p:nvPr/>
        </p:nvSpPr>
        <p:spPr bwMode="auto">
          <a:xfrm>
            <a:off x="155579" y="74890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Rounded Rectangle 10"/>
          <p:cNvSpPr/>
          <p:nvPr/>
        </p:nvSpPr>
        <p:spPr>
          <a:xfrm>
            <a:off x="475412" y="4595472"/>
            <a:ext cx="8251705" cy="78039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3000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tx1"/>
                </a:solidFill>
                <a:latin typeface="GE Inspira Medium" pitchFamily="34" charset="0"/>
                <a:ea typeface="+mj-ea"/>
                <a:cs typeface="+mj-cs"/>
              </a:rPr>
              <a:t>1 ZB: 95 Mill years of ‘Game of Thrones’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0832" y="2266477"/>
            <a:ext cx="3012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b="1" dirty="0"/>
              <a:t>+</a:t>
            </a:r>
            <a:endParaRPr lang="en-US" sz="27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114441" y="2266473"/>
            <a:ext cx="3012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b="1" dirty="0"/>
              <a:t>+</a:t>
            </a:r>
            <a:endParaRPr lang="en-US" sz="27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149673" y="2266469"/>
            <a:ext cx="3012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700" b="1" dirty="0"/>
              <a:t>=</a:t>
            </a:r>
            <a:endParaRPr lang="en-US" sz="27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6339" y="1958557"/>
            <a:ext cx="2213352" cy="11791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81711" y="3284730"/>
            <a:ext cx="2279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 </a:t>
            </a: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581484" y="557065"/>
            <a:ext cx="8285832" cy="4320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Der Digitale Zwilling?</a:t>
            </a:r>
            <a:endParaRPr lang="de-CH" dirty="0"/>
          </a:p>
        </p:txBody>
      </p:sp>
      <p:sp>
        <p:nvSpPr>
          <p:cNvPr id="25" name="Datumsplatzhalter 3"/>
          <p:cNvSpPr>
            <a:spLocks noGrp="1"/>
          </p:cNvSpPr>
          <p:nvPr>
            <p:ph type="dt" sz="half" idx="10"/>
          </p:nvPr>
        </p:nvSpPr>
        <p:spPr>
          <a:xfrm>
            <a:off x="6876256" y="6599171"/>
            <a:ext cx="1385242" cy="144016"/>
          </a:xfrm>
        </p:spPr>
        <p:txBody>
          <a:bodyPr/>
          <a:lstStyle/>
          <a:p>
            <a:r>
              <a:rPr lang="de-DE" dirty="0" smtClean="0"/>
              <a:t>10.10.2018</a:t>
            </a:r>
            <a:endParaRPr lang="de-CH" dirty="0"/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6706" y="6599171"/>
            <a:ext cx="5919188" cy="144016"/>
          </a:xfrm>
        </p:spPr>
        <p:txBody>
          <a:bodyPr/>
          <a:lstStyle/>
          <a:p>
            <a:r>
              <a:rPr lang="de-CH" dirty="0" smtClean="0"/>
              <a:t>Michael Dahlweid</a:t>
            </a:r>
            <a:endParaRPr lang="de-CH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0622" y="90451"/>
            <a:ext cx="1492327" cy="30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2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10" name="Titel 1024"/>
          <p:cNvSpPr>
            <a:spLocks noGrp="1"/>
          </p:cNvSpPr>
          <p:nvPr>
            <p:ph type="title"/>
          </p:nvPr>
        </p:nvSpPr>
        <p:spPr>
          <a:xfrm>
            <a:off x="429084" y="320434"/>
            <a:ext cx="8285832" cy="783637"/>
          </a:xfrm>
        </p:spPr>
        <p:txBody>
          <a:bodyPr/>
          <a:lstStyle/>
          <a:p>
            <a:r>
              <a:rPr lang="de-CH" dirty="0" smtClean="0"/>
              <a:t>Digitalisierung als strategisches Element</a:t>
            </a:r>
            <a:endParaRPr lang="de-CH" dirty="0"/>
          </a:p>
        </p:txBody>
      </p:sp>
      <p:pic>
        <p:nvPicPr>
          <p:cNvPr id="11" name="Grafik 10" descr="Digitale-Transformation-Inselgruppe-neues Bild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3" y="1873619"/>
            <a:ext cx="8298573" cy="46670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6876256" y="6599171"/>
            <a:ext cx="1385242" cy="144016"/>
          </a:xfrm>
        </p:spPr>
        <p:txBody>
          <a:bodyPr/>
          <a:lstStyle/>
          <a:p>
            <a:r>
              <a:rPr lang="de-DE" dirty="0" smtClean="0"/>
              <a:t>10.10.2018</a:t>
            </a:r>
            <a:endParaRPr lang="de-CH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6706" y="6599171"/>
            <a:ext cx="5919188" cy="144016"/>
          </a:xfrm>
        </p:spPr>
        <p:txBody>
          <a:bodyPr/>
          <a:lstStyle/>
          <a:p>
            <a:r>
              <a:rPr lang="de-CH" dirty="0" smtClean="0"/>
              <a:t>Michael Dahlweid</a:t>
            </a:r>
            <a:endParaRPr lang="de-CH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622" y="90451"/>
            <a:ext cx="1492327" cy="30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6" name="Titel 1024"/>
          <p:cNvSpPr txBox="1">
            <a:spLocks/>
          </p:cNvSpPr>
          <p:nvPr/>
        </p:nvSpPr>
        <p:spPr>
          <a:xfrm>
            <a:off x="429084" y="320434"/>
            <a:ext cx="8285832" cy="7836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smtClean="0"/>
              <a:t>Digitalisierungslandkarte Insel Gruppe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95" y="1270535"/>
            <a:ext cx="8111153" cy="4727088"/>
          </a:xfrm>
          <a:prstGeom prst="rect">
            <a:avLst/>
          </a:prstGeom>
        </p:spPr>
      </p:pic>
      <p:sp>
        <p:nvSpPr>
          <p:cNvPr id="7" name="Datumsplatzhalter 3"/>
          <p:cNvSpPr txBox="1">
            <a:spLocks/>
          </p:cNvSpPr>
          <p:nvPr/>
        </p:nvSpPr>
        <p:spPr>
          <a:xfrm>
            <a:off x="7028656" y="6599171"/>
            <a:ext cx="1385242" cy="144016"/>
          </a:xfrm>
          <a:prstGeom prst="rect">
            <a:avLst/>
          </a:prstGeom>
        </p:spPr>
        <p:txBody>
          <a:bodyPr vert="horz" lIns="91440" tIns="0" rIns="91440" bIns="0" rtlCol="0" anchor="t" anchorCtr="0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10.10.2018</a:t>
            </a:r>
            <a:endParaRPr lang="de-CH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6706" y="6599171"/>
            <a:ext cx="5919188" cy="144016"/>
          </a:xfrm>
        </p:spPr>
        <p:txBody>
          <a:bodyPr/>
          <a:lstStyle/>
          <a:p>
            <a:r>
              <a:rPr lang="de-CH" dirty="0" smtClean="0"/>
              <a:t>Michael Dahlweid</a:t>
            </a:r>
            <a:endParaRPr lang="de-CH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622" y="90451"/>
            <a:ext cx="1492327" cy="30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1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9023" y="1070768"/>
            <a:ext cx="8064500" cy="900113"/>
          </a:xfrm>
        </p:spPr>
        <p:txBody>
          <a:bodyPr/>
          <a:lstStyle/>
          <a:p>
            <a:pPr algn="ctr"/>
            <a:r>
              <a:rPr lang="de-CH" dirty="0" smtClean="0"/>
              <a:t>Insel </a:t>
            </a:r>
            <a:r>
              <a:rPr lang="de-CH" dirty="0"/>
              <a:t>D</a:t>
            </a:r>
            <a:r>
              <a:rPr lang="de-CH" dirty="0" smtClean="0"/>
              <a:t>ate Science </a:t>
            </a:r>
            <a:r>
              <a:rPr lang="de-CH" dirty="0"/>
              <a:t>C</a:t>
            </a:r>
            <a:r>
              <a:rPr lang="de-CH" dirty="0" smtClean="0"/>
              <a:t>enter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230" y="1637253"/>
            <a:ext cx="3464775" cy="110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4" y="1588854"/>
            <a:ext cx="2486732" cy="1728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0" r="6028" b="21824"/>
          <a:stretch/>
        </p:blipFill>
        <p:spPr>
          <a:xfrm>
            <a:off x="3308047" y="1588854"/>
            <a:ext cx="2494391" cy="1728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1"/>
          <a:stretch/>
        </p:blipFill>
        <p:spPr>
          <a:xfrm>
            <a:off x="6194670" y="1588854"/>
            <a:ext cx="2499638" cy="1728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hteck 9"/>
          <p:cNvSpPr/>
          <p:nvPr/>
        </p:nvSpPr>
        <p:spPr>
          <a:xfrm rot="10800000" flipH="1" flipV="1">
            <a:off x="429084" y="3446806"/>
            <a:ext cx="2486732" cy="14943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CH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Labor</a:t>
            </a:r>
          </a:p>
          <a:p>
            <a:pPr algn="ctr"/>
            <a:r>
              <a:rPr lang="de-CH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r>
              <a:rPr lang="de-CH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omics</a:t>
            </a:r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1T</a:t>
            </a:r>
          </a:p>
          <a:p>
            <a:pPr algn="ctr"/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Klinische Analysen – 50 </a:t>
            </a:r>
            <a:r>
              <a:rPr lang="de-CH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Mio</a:t>
            </a:r>
            <a:endParaRPr lang="de-CH"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Liquid </a:t>
            </a:r>
            <a:r>
              <a:rPr lang="de-CH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Biobank</a:t>
            </a:r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5T</a:t>
            </a:r>
          </a:p>
          <a:p>
            <a:pPr algn="ctr"/>
            <a:r>
              <a:rPr lang="de-CH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Pathology</a:t>
            </a:r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1 </a:t>
            </a:r>
            <a:r>
              <a:rPr lang="de-CH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Mio</a:t>
            </a:r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(2019)</a:t>
            </a:r>
          </a:p>
          <a:p>
            <a:pPr algn="ctr"/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 </a:t>
            </a:r>
            <a:r>
              <a:rPr lang="de-CH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Biology</a:t>
            </a:r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200T (2019)</a:t>
            </a:r>
          </a:p>
        </p:txBody>
      </p:sp>
      <p:sp>
        <p:nvSpPr>
          <p:cNvPr id="12" name="Rechteck 11"/>
          <p:cNvSpPr/>
          <p:nvPr/>
        </p:nvSpPr>
        <p:spPr>
          <a:xfrm rot="10800000" flipH="1" flipV="1">
            <a:off x="3328634" y="3446805"/>
            <a:ext cx="2486732" cy="14943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CH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Bio-Images (2019)</a:t>
            </a:r>
          </a:p>
          <a:p>
            <a:pPr algn="ctr"/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PACS – 12.5 </a:t>
            </a:r>
            <a:r>
              <a:rPr lang="de-CH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Mio</a:t>
            </a:r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/ 16 </a:t>
            </a:r>
            <a:r>
              <a:rPr lang="de-CH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Years</a:t>
            </a:r>
            <a:endParaRPr lang="de-CH"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r>
              <a:rPr lang="de-CH"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de-CH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copies</a:t>
            </a:r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100T</a:t>
            </a:r>
          </a:p>
          <a:p>
            <a:pPr algn="ctr"/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Digitale Pathologie– 50T</a:t>
            </a:r>
          </a:p>
          <a:p>
            <a:pPr algn="ctr"/>
            <a:r>
              <a:rPr lang="de-CH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Cardio</a:t>
            </a:r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20T</a:t>
            </a:r>
          </a:p>
        </p:txBody>
      </p:sp>
      <p:sp>
        <p:nvSpPr>
          <p:cNvPr id="13" name="Rechteck 12"/>
          <p:cNvSpPr/>
          <p:nvPr/>
        </p:nvSpPr>
        <p:spPr>
          <a:xfrm rot="10800000" flipH="1" flipV="1">
            <a:off x="6194670" y="3446807"/>
            <a:ext cx="2486732" cy="14943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CH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KIS / Vitaldaten</a:t>
            </a:r>
          </a:p>
          <a:p>
            <a:pPr algn="ctr"/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Berichte – </a:t>
            </a:r>
            <a:r>
              <a:rPr lang="de-CH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de-CH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Mio</a:t>
            </a:r>
            <a:endParaRPr lang="de-CH"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Medikation – 20 </a:t>
            </a:r>
            <a:r>
              <a:rPr lang="de-CH" sz="1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Mio</a:t>
            </a:r>
            <a:endParaRPr lang="de-CH" sz="1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Vital Data – 55T / 20J</a:t>
            </a:r>
          </a:p>
          <a:p>
            <a:pPr algn="ctr"/>
            <a:r>
              <a:rPr lang="de-CH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Anästhesie – 20T</a:t>
            </a:r>
          </a:p>
          <a:p>
            <a:pPr algn="ctr"/>
            <a:endParaRPr lang="de-CH" sz="14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7164288" y="217688"/>
            <a:ext cx="1762293" cy="247909"/>
            <a:chOff x="503995" y="406744"/>
            <a:chExt cx="1762293" cy="247909"/>
          </a:xfrm>
        </p:grpSpPr>
        <p:sp>
          <p:nvSpPr>
            <p:cNvPr id="14" name="object 3"/>
            <p:cNvSpPr/>
            <p:nvPr/>
          </p:nvSpPr>
          <p:spPr>
            <a:xfrm>
              <a:off x="503995" y="406744"/>
              <a:ext cx="158115" cy="197485"/>
            </a:xfrm>
            <a:custGeom>
              <a:avLst/>
              <a:gdLst/>
              <a:ahLst/>
              <a:cxnLst/>
              <a:rect l="l" t="t" r="r" b="b"/>
              <a:pathLst>
                <a:path w="158115" h="197484">
                  <a:moveTo>
                    <a:pt x="134212" y="6687"/>
                  </a:moveTo>
                  <a:lnTo>
                    <a:pt x="23488" y="6687"/>
                  </a:lnTo>
                  <a:lnTo>
                    <a:pt x="33554" y="13375"/>
                  </a:lnTo>
                  <a:lnTo>
                    <a:pt x="46974" y="23407"/>
                  </a:lnTo>
                  <a:lnTo>
                    <a:pt x="60396" y="40141"/>
                  </a:lnTo>
                  <a:lnTo>
                    <a:pt x="63751" y="46828"/>
                  </a:lnTo>
                  <a:lnTo>
                    <a:pt x="67106" y="56860"/>
                  </a:lnTo>
                  <a:lnTo>
                    <a:pt x="67106" y="197351"/>
                  </a:lnTo>
                  <a:lnTo>
                    <a:pt x="90594" y="197351"/>
                  </a:lnTo>
                  <a:lnTo>
                    <a:pt x="90594" y="56860"/>
                  </a:lnTo>
                  <a:lnTo>
                    <a:pt x="93949" y="46828"/>
                  </a:lnTo>
                  <a:lnTo>
                    <a:pt x="97305" y="40141"/>
                  </a:lnTo>
                  <a:lnTo>
                    <a:pt x="107371" y="23407"/>
                  </a:lnTo>
                  <a:lnTo>
                    <a:pt x="124147" y="13375"/>
                  </a:lnTo>
                  <a:lnTo>
                    <a:pt x="134212" y="6687"/>
                  </a:lnTo>
                  <a:close/>
                </a:path>
                <a:path w="158115" h="197484">
                  <a:moveTo>
                    <a:pt x="157694" y="0"/>
                  </a:moveTo>
                  <a:lnTo>
                    <a:pt x="0" y="0"/>
                  </a:lnTo>
                  <a:lnTo>
                    <a:pt x="0" y="113721"/>
                  </a:lnTo>
                  <a:lnTo>
                    <a:pt x="3355" y="133796"/>
                  </a:lnTo>
                  <a:lnTo>
                    <a:pt x="10066" y="150521"/>
                  </a:lnTo>
                  <a:lnTo>
                    <a:pt x="23488" y="163901"/>
                  </a:lnTo>
                  <a:lnTo>
                    <a:pt x="40264" y="177281"/>
                  </a:lnTo>
                  <a:lnTo>
                    <a:pt x="40264" y="50172"/>
                  </a:lnTo>
                  <a:lnTo>
                    <a:pt x="36908" y="43485"/>
                  </a:lnTo>
                  <a:lnTo>
                    <a:pt x="26842" y="33439"/>
                  </a:lnTo>
                  <a:lnTo>
                    <a:pt x="10066" y="26751"/>
                  </a:lnTo>
                  <a:lnTo>
                    <a:pt x="23488" y="6687"/>
                  </a:lnTo>
                  <a:lnTo>
                    <a:pt x="157694" y="6687"/>
                  </a:lnTo>
                  <a:lnTo>
                    <a:pt x="157694" y="0"/>
                  </a:lnTo>
                  <a:close/>
                </a:path>
                <a:path w="158115" h="197484">
                  <a:moveTo>
                    <a:pt x="157694" y="6687"/>
                  </a:moveTo>
                  <a:lnTo>
                    <a:pt x="134212" y="6687"/>
                  </a:lnTo>
                  <a:lnTo>
                    <a:pt x="147632" y="26751"/>
                  </a:lnTo>
                  <a:lnTo>
                    <a:pt x="130858" y="33439"/>
                  </a:lnTo>
                  <a:lnTo>
                    <a:pt x="120792" y="43485"/>
                  </a:lnTo>
                  <a:lnTo>
                    <a:pt x="117437" y="50172"/>
                  </a:lnTo>
                  <a:lnTo>
                    <a:pt x="117437" y="177281"/>
                  </a:lnTo>
                  <a:lnTo>
                    <a:pt x="134212" y="163901"/>
                  </a:lnTo>
                  <a:lnTo>
                    <a:pt x="147632" y="150521"/>
                  </a:lnTo>
                  <a:lnTo>
                    <a:pt x="154349" y="133796"/>
                  </a:lnTo>
                  <a:lnTo>
                    <a:pt x="157694" y="113721"/>
                  </a:lnTo>
                  <a:lnTo>
                    <a:pt x="157694" y="6687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4"/>
            <p:cNvSpPr/>
            <p:nvPr/>
          </p:nvSpPr>
          <p:spPr>
            <a:xfrm>
              <a:off x="973745" y="487013"/>
              <a:ext cx="111125" cy="167640"/>
            </a:xfrm>
            <a:custGeom>
              <a:avLst/>
              <a:gdLst/>
              <a:ahLst/>
              <a:cxnLst/>
              <a:rect l="l" t="t" r="r" b="b"/>
              <a:pathLst>
                <a:path w="111125" h="167640">
                  <a:moveTo>
                    <a:pt x="13420" y="127119"/>
                  </a:moveTo>
                  <a:lnTo>
                    <a:pt x="13420" y="130464"/>
                  </a:lnTo>
                  <a:lnTo>
                    <a:pt x="0" y="150533"/>
                  </a:lnTo>
                  <a:lnTo>
                    <a:pt x="0" y="153878"/>
                  </a:lnTo>
                  <a:lnTo>
                    <a:pt x="23482" y="163914"/>
                  </a:lnTo>
                  <a:lnTo>
                    <a:pt x="36902" y="167259"/>
                  </a:lnTo>
                  <a:lnTo>
                    <a:pt x="67102" y="167259"/>
                  </a:lnTo>
                  <a:lnTo>
                    <a:pt x="87239" y="160569"/>
                  </a:lnTo>
                  <a:lnTo>
                    <a:pt x="93942" y="153878"/>
                  </a:lnTo>
                  <a:lnTo>
                    <a:pt x="101499" y="143844"/>
                  </a:lnTo>
                  <a:lnTo>
                    <a:pt x="50323" y="143844"/>
                  </a:lnTo>
                  <a:lnTo>
                    <a:pt x="33557" y="137153"/>
                  </a:lnTo>
                  <a:lnTo>
                    <a:pt x="20137" y="130464"/>
                  </a:lnTo>
                  <a:lnTo>
                    <a:pt x="16778" y="130464"/>
                  </a:lnTo>
                  <a:lnTo>
                    <a:pt x="13420" y="127119"/>
                  </a:lnTo>
                  <a:close/>
                </a:path>
                <a:path w="111125" h="167640">
                  <a:moveTo>
                    <a:pt x="63743" y="0"/>
                  </a:moveTo>
                  <a:lnTo>
                    <a:pt x="23482" y="13389"/>
                  </a:lnTo>
                  <a:lnTo>
                    <a:pt x="6703" y="50182"/>
                  </a:lnTo>
                  <a:lnTo>
                    <a:pt x="10061" y="60218"/>
                  </a:lnTo>
                  <a:lnTo>
                    <a:pt x="20137" y="80287"/>
                  </a:lnTo>
                  <a:lnTo>
                    <a:pt x="33557" y="90323"/>
                  </a:lnTo>
                  <a:lnTo>
                    <a:pt x="50323" y="97012"/>
                  </a:lnTo>
                  <a:lnTo>
                    <a:pt x="67102" y="107048"/>
                  </a:lnTo>
                  <a:lnTo>
                    <a:pt x="73819" y="113739"/>
                  </a:lnTo>
                  <a:lnTo>
                    <a:pt x="77177" y="120428"/>
                  </a:lnTo>
                  <a:lnTo>
                    <a:pt x="73819" y="130464"/>
                  </a:lnTo>
                  <a:lnTo>
                    <a:pt x="70460" y="137153"/>
                  </a:lnTo>
                  <a:lnTo>
                    <a:pt x="50323" y="143844"/>
                  </a:lnTo>
                  <a:lnTo>
                    <a:pt x="101499" y="143844"/>
                  </a:lnTo>
                  <a:lnTo>
                    <a:pt x="104018" y="140499"/>
                  </a:lnTo>
                  <a:lnTo>
                    <a:pt x="110721" y="120428"/>
                  </a:lnTo>
                  <a:lnTo>
                    <a:pt x="104018" y="100358"/>
                  </a:lnTo>
                  <a:lnTo>
                    <a:pt x="93942" y="86978"/>
                  </a:lnTo>
                  <a:lnTo>
                    <a:pt x="83880" y="80287"/>
                  </a:lnTo>
                  <a:lnTo>
                    <a:pt x="67102" y="73598"/>
                  </a:lnTo>
                  <a:lnTo>
                    <a:pt x="50323" y="63562"/>
                  </a:lnTo>
                  <a:lnTo>
                    <a:pt x="43619" y="56872"/>
                  </a:lnTo>
                  <a:lnTo>
                    <a:pt x="40261" y="46837"/>
                  </a:lnTo>
                  <a:lnTo>
                    <a:pt x="46978" y="33453"/>
                  </a:lnTo>
                  <a:lnTo>
                    <a:pt x="57040" y="26765"/>
                  </a:lnTo>
                  <a:lnTo>
                    <a:pt x="101614" y="26765"/>
                  </a:lnTo>
                  <a:lnTo>
                    <a:pt x="107363" y="13389"/>
                  </a:lnTo>
                  <a:lnTo>
                    <a:pt x="87239" y="3357"/>
                  </a:lnTo>
                  <a:lnTo>
                    <a:pt x="63743" y="0"/>
                  </a:lnTo>
                  <a:close/>
                </a:path>
                <a:path w="111125" h="167640">
                  <a:moveTo>
                    <a:pt x="101614" y="26765"/>
                  </a:moveTo>
                  <a:lnTo>
                    <a:pt x="67102" y="26765"/>
                  </a:lnTo>
                  <a:lnTo>
                    <a:pt x="80522" y="30109"/>
                  </a:lnTo>
                  <a:lnTo>
                    <a:pt x="93942" y="36802"/>
                  </a:lnTo>
                  <a:lnTo>
                    <a:pt x="97301" y="36802"/>
                  </a:lnTo>
                  <a:lnTo>
                    <a:pt x="101614" y="26765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5"/>
            <p:cNvSpPr/>
            <p:nvPr/>
          </p:nvSpPr>
          <p:spPr>
            <a:xfrm>
              <a:off x="1269007" y="640939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97314" y="0"/>
                  </a:lnTo>
                </a:path>
              </a:pathLst>
            </a:custGeom>
            <a:ln w="26719">
              <a:solidFill>
                <a:srgbClr val="666F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6"/>
            <p:cNvSpPr/>
            <p:nvPr/>
          </p:nvSpPr>
          <p:spPr>
            <a:xfrm>
              <a:off x="1284107" y="487623"/>
              <a:ext cx="0" cy="140335"/>
            </a:xfrm>
            <a:custGeom>
              <a:avLst/>
              <a:gdLst/>
              <a:ahLst/>
              <a:cxnLst/>
              <a:rect l="l" t="t" r="r" b="b"/>
              <a:pathLst>
                <a:path h="140334">
                  <a:moveTo>
                    <a:pt x="0" y="0"/>
                  </a:moveTo>
                  <a:lnTo>
                    <a:pt x="0" y="139956"/>
                  </a:lnTo>
                </a:path>
              </a:pathLst>
            </a:custGeom>
            <a:ln w="30199">
              <a:solidFill>
                <a:srgbClr val="666F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7"/>
            <p:cNvSpPr/>
            <p:nvPr/>
          </p:nvSpPr>
          <p:spPr>
            <a:xfrm>
              <a:off x="1128086" y="487013"/>
              <a:ext cx="87630" cy="167640"/>
            </a:xfrm>
            <a:custGeom>
              <a:avLst/>
              <a:gdLst/>
              <a:ahLst/>
              <a:cxnLst/>
              <a:rect l="l" t="t" r="r" b="b"/>
              <a:pathLst>
                <a:path w="87630" h="167640">
                  <a:moveTo>
                    <a:pt x="87239" y="0"/>
                  </a:moveTo>
                  <a:lnTo>
                    <a:pt x="0" y="0"/>
                  </a:lnTo>
                  <a:lnTo>
                    <a:pt x="0" y="167259"/>
                  </a:lnTo>
                  <a:lnTo>
                    <a:pt x="87239" y="167259"/>
                  </a:lnTo>
                  <a:lnTo>
                    <a:pt x="87239" y="140499"/>
                  </a:lnTo>
                  <a:lnTo>
                    <a:pt x="30199" y="140499"/>
                  </a:lnTo>
                  <a:lnTo>
                    <a:pt x="30199" y="97012"/>
                  </a:lnTo>
                  <a:lnTo>
                    <a:pt x="87239" y="97012"/>
                  </a:lnTo>
                  <a:lnTo>
                    <a:pt x="87239" y="70252"/>
                  </a:lnTo>
                  <a:lnTo>
                    <a:pt x="30199" y="70252"/>
                  </a:lnTo>
                  <a:lnTo>
                    <a:pt x="30199" y="30109"/>
                  </a:lnTo>
                  <a:lnTo>
                    <a:pt x="87239" y="30109"/>
                  </a:lnTo>
                  <a:lnTo>
                    <a:pt x="87239" y="0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8"/>
            <p:cNvSpPr/>
            <p:nvPr/>
          </p:nvSpPr>
          <p:spPr>
            <a:xfrm>
              <a:off x="802624" y="487013"/>
              <a:ext cx="134620" cy="167640"/>
            </a:xfrm>
            <a:custGeom>
              <a:avLst/>
              <a:gdLst/>
              <a:ahLst/>
              <a:cxnLst/>
              <a:rect l="l" t="t" r="r" b="b"/>
              <a:pathLst>
                <a:path w="134619" h="167640">
                  <a:moveTo>
                    <a:pt x="30199" y="0"/>
                  </a:moveTo>
                  <a:lnTo>
                    <a:pt x="0" y="0"/>
                  </a:lnTo>
                  <a:lnTo>
                    <a:pt x="0" y="167259"/>
                  </a:lnTo>
                  <a:lnTo>
                    <a:pt x="26840" y="167259"/>
                  </a:lnTo>
                  <a:lnTo>
                    <a:pt x="26840" y="46837"/>
                  </a:lnTo>
                  <a:lnTo>
                    <a:pt x="58908" y="46837"/>
                  </a:lnTo>
                  <a:lnTo>
                    <a:pt x="30199" y="0"/>
                  </a:lnTo>
                  <a:close/>
                </a:path>
                <a:path w="134619" h="167640">
                  <a:moveTo>
                    <a:pt x="58908" y="46837"/>
                  </a:moveTo>
                  <a:lnTo>
                    <a:pt x="26840" y="46837"/>
                  </a:lnTo>
                  <a:lnTo>
                    <a:pt x="100659" y="167259"/>
                  </a:lnTo>
                  <a:lnTo>
                    <a:pt x="134204" y="167259"/>
                  </a:lnTo>
                  <a:lnTo>
                    <a:pt x="134204" y="120428"/>
                  </a:lnTo>
                  <a:lnTo>
                    <a:pt x="104018" y="120428"/>
                  </a:lnTo>
                  <a:lnTo>
                    <a:pt x="58908" y="46837"/>
                  </a:lnTo>
                  <a:close/>
                </a:path>
                <a:path w="134619" h="167640">
                  <a:moveTo>
                    <a:pt x="134204" y="3357"/>
                  </a:moveTo>
                  <a:lnTo>
                    <a:pt x="104018" y="3357"/>
                  </a:lnTo>
                  <a:lnTo>
                    <a:pt x="104018" y="120428"/>
                  </a:lnTo>
                  <a:lnTo>
                    <a:pt x="134204" y="120428"/>
                  </a:lnTo>
                  <a:lnTo>
                    <a:pt x="134204" y="3357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9"/>
            <p:cNvSpPr/>
            <p:nvPr/>
          </p:nvSpPr>
          <p:spPr>
            <a:xfrm>
              <a:off x="733836" y="487013"/>
              <a:ext cx="0" cy="167640"/>
            </a:xfrm>
            <a:custGeom>
              <a:avLst/>
              <a:gdLst/>
              <a:ahLst/>
              <a:cxnLst/>
              <a:rect l="l" t="t" r="r" b="b"/>
              <a:pathLst>
                <a:path h="167640">
                  <a:moveTo>
                    <a:pt x="0" y="0"/>
                  </a:moveTo>
                  <a:lnTo>
                    <a:pt x="0" y="167259"/>
                  </a:lnTo>
                </a:path>
              </a:pathLst>
            </a:custGeom>
            <a:ln w="30185">
              <a:solidFill>
                <a:srgbClr val="666F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0"/>
            <p:cNvSpPr/>
            <p:nvPr/>
          </p:nvSpPr>
          <p:spPr>
            <a:xfrm>
              <a:off x="1393163" y="487013"/>
              <a:ext cx="873125" cy="167640"/>
            </a:xfrm>
            <a:custGeom>
              <a:avLst/>
              <a:gdLst/>
              <a:ahLst/>
              <a:cxnLst/>
              <a:rect l="l" t="t" r="r" b="b"/>
              <a:pathLst>
                <a:path w="873125" h="167640">
                  <a:moveTo>
                    <a:pt x="87239" y="0"/>
                  </a:moveTo>
                  <a:lnTo>
                    <a:pt x="67102" y="0"/>
                  </a:lnTo>
                  <a:lnTo>
                    <a:pt x="53681" y="6701"/>
                  </a:lnTo>
                  <a:lnTo>
                    <a:pt x="36902" y="13389"/>
                  </a:lnTo>
                  <a:lnTo>
                    <a:pt x="23482" y="23421"/>
                  </a:lnTo>
                  <a:lnTo>
                    <a:pt x="13420" y="36802"/>
                  </a:lnTo>
                  <a:lnTo>
                    <a:pt x="6703" y="50182"/>
                  </a:lnTo>
                  <a:lnTo>
                    <a:pt x="0" y="83632"/>
                  </a:lnTo>
                  <a:lnTo>
                    <a:pt x="3358" y="103703"/>
                  </a:lnTo>
                  <a:lnTo>
                    <a:pt x="23482" y="143844"/>
                  </a:lnTo>
                  <a:lnTo>
                    <a:pt x="53681" y="160569"/>
                  </a:lnTo>
                  <a:lnTo>
                    <a:pt x="67102" y="167259"/>
                  </a:lnTo>
                  <a:lnTo>
                    <a:pt x="87239" y="167259"/>
                  </a:lnTo>
                  <a:lnTo>
                    <a:pt x="110721" y="163914"/>
                  </a:lnTo>
                  <a:lnTo>
                    <a:pt x="140921" y="153878"/>
                  </a:lnTo>
                  <a:lnTo>
                    <a:pt x="140921" y="150533"/>
                  </a:lnTo>
                  <a:lnTo>
                    <a:pt x="73819" y="150533"/>
                  </a:lnTo>
                  <a:lnTo>
                    <a:pt x="60398" y="143844"/>
                  </a:lnTo>
                  <a:lnTo>
                    <a:pt x="50323" y="140499"/>
                  </a:lnTo>
                  <a:lnTo>
                    <a:pt x="30199" y="120428"/>
                  </a:lnTo>
                  <a:lnTo>
                    <a:pt x="26840" y="110393"/>
                  </a:lnTo>
                  <a:lnTo>
                    <a:pt x="20137" y="83632"/>
                  </a:lnTo>
                  <a:lnTo>
                    <a:pt x="26840" y="56872"/>
                  </a:lnTo>
                  <a:lnTo>
                    <a:pt x="30199" y="46837"/>
                  </a:lnTo>
                  <a:lnTo>
                    <a:pt x="50323" y="26765"/>
                  </a:lnTo>
                  <a:lnTo>
                    <a:pt x="60398" y="23421"/>
                  </a:lnTo>
                  <a:lnTo>
                    <a:pt x="73819" y="16733"/>
                  </a:lnTo>
                  <a:lnTo>
                    <a:pt x="135047" y="16733"/>
                  </a:lnTo>
                  <a:lnTo>
                    <a:pt x="137562" y="13389"/>
                  </a:lnTo>
                  <a:lnTo>
                    <a:pt x="110721" y="3357"/>
                  </a:lnTo>
                  <a:lnTo>
                    <a:pt x="87239" y="0"/>
                  </a:lnTo>
                  <a:close/>
                </a:path>
                <a:path w="873125" h="167640">
                  <a:moveTo>
                    <a:pt x="140921" y="80287"/>
                  </a:moveTo>
                  <a:lnTo>
                    <a:pt x="120797" y="80287"/>
                  </a:lnTo>
                  <a:lnTo>
                    <a:pt x="120797" y="143844"/>
                  </a:lnTo>
                  <a:lnTo>
                    <a:pt x="87239" y="150533"/>
                  </a:lnTo>
                  <a:lnTo>
                    <a:pt x="140921" y="150533"/>
                  </a:lnTo>
                  <a:lnTo>
                    <a:pt x="140921" y="80287"/>
                  </a:lnTo>
                  <a:close/>
                </a:path>
                <a:path w="873125" h="167640">
                  <a:moveTo>
                    <a:pt x="135047" y="16733"/>
                  </a:moveTo>
                  <a:lnTo>
                    <a:pt x="87239" y="16733"/>
                  </a:lnTo>
                  <a:lnTo>
                    <a:pt x="110721" y="20077"/>
                  </a:lnTo>
                  <a:lnTo>
                    <a:pt x="127500" y="26765"/>
                  </a:lnTo>
                  <a:lnTo>
                    <a:pt x="135047" y="16733"/>
                  </a:lnTo>
                  <a:close/>
                </a:path>
                <a:path w="873125" h="167640">
                  <a:moveTo>
                    <a:pt x="238222" y="3357"/>
                  </a:moveTo>
                  <a:lnTo>
                    <a:pt x="187899" y="3357"/>
                  </a:lnTo>
                  <a:lnTo>
                    <a:pt x="187899" y="163914"/>
                  </a:lnTo>
                  <a:lnTo>
                    <a:pt x="208036" y="163914"/>
                  </a:lnTo>
                  <a:lnTo>
                    <a:pt x="208036" y="97012"/>
                  </a:lnTo>
                  <a:lnTo>
                    <a:pt x="260038" y="97012"/>
                  </a:lnTo>
                  <a:lnTo>
                    <a:pt x="255001" y="93668"/>
                  </a:lnTo>
                  <a:lnTo>
                    <a:pt x="248297" y="90323"/>
                  </a:lnTo>
                  <a:lnTo>
                    <a:pt x="265076" y="83632"/>
                  </a:lnTo>
                  <a:lnTo>
                    <a:pt x="271788" y="80287"/>
                  </a:lnTo>
                  <a:lnTo>
                    <a:pt x="208036" y="80287"/>
                  </a:lnTo>
                  <a:lnTo>
                    <a:pt x="208036" y="16733"/>
                  </a:lnTo>
                  <a:lnTo>
                    <a:pt x="278490" y="16733"/>
                  </a:lnTo>
                  <a:lnTo>
                    <a:pt x="275138" y="13389"/>
                  </a:lnTo>
                  <a:lnTo>
                    <a:pt x="258359" y="6701"/>
                  </a:lnTo>
                  <a:lnTo>
                    <a:pt x="238222" y="3357"/>
                  </a:lnTo>
                  <a:close/>
                </a:path>
                <a:path w="873125" h="167640">
                  <a:moveTo>
                    <a:pt x="260038" y="97012"/>
                  </a:moveTo>
                  <a:lnTo>
                    <a:pt x="231518" y="97012"/>
                  </a:lnTo>
                  <a:lnTo>
                    <a:pt x="238222" y="100358"/>
                  </a:lnTo>
                  <a:lnTo>
                    <a:pt x="251656" y="117083"/>
                  </a:lnTo>
                  <a:lnTo>
                    <a:pt x="288559" y="163914"/>
                  </a:lnTo>
                  <a:lnTo>
                    <a:pt x="315399" y="163914"/>
                  </a:lnTo>
                  <a:lnTo>
                    <a:pt x="275138" y="117083"/>
                  </a:lnTo>
                  <a:lnTo>
                    <a:pt x="265076" y="100358"/>
                  </a:lnTo>
                  <a:lnTo>
                    <a:pt x="260038" y="97012"/>
                  </a:lnTo>
                  <a:close/>
                </a:path>
                <a:path w="873125" h="167640">
                  <a:moveTo>
                    <a:pt x="278490" y="16733"/>
                  </a:moveTo>
                  <a:lnTo>
                    <a:pt x="234877" y="16733"/>
                  </a:lnTo>
                  <a:lnTo>
                    <a:pt x="251656" y="20077"/>
                  </a:lnTo>
                  <a:lnTo>
                    <a:pt x="261718" y="26765"/>
                  </a:lnTo>
                  <a:lnTo>
                    <a:pt x="268421" y="36802"/>
                  </a:lnTo>
                  <a:lnTo>
                    <a:pt x="268421" y="56872"/>
                  </a:lnTo>
                  <a:lnTo>
                    <a:pt x="265076" y="63562"/>
                  </a:lnTo>
                  <a:lnTo>
                    <a:pt x="258359" y="73598"/>
                  </a:lnTo>
                  <a:lnTo>
                    <a:pt x="244939" y="76943"/>
                  </a:lnTo>
                  <a:lnTo>
                    <a:pt x="228160" y="80287"/>
                  </a:lnTo>
                  <a:lnTo>
                    <a:pt x="271788" y="80287"/>
                  </a:lnTo>
                  <a:lnTo>
                    <a:pt x="278497" y="76943"/>
                  </a:lnTo>
                  <a:lnTo>
                    <a:pt x="285200" y="63562"/>
                  </a:lnTo>
                  <a:lnTo>
                    <a:pt x="288559" y="46837"/>
                  </a:lnTo>
                  <a:lnTo>
                    <a:pt x="288559" y="36802"/>
                  </a:lnTo>
                  <a:lnTo>
                    <a:pt x="285200" y="26765"/>
                  </a:lnTo>
                  <a:lnTo>
                    <a:pt x="281842" y="20077"/>
                  </a:lnTo>
                  <a:lnTo>
                    <a:pt x="278490" y="16733"/>
                  </a:lnTo>
                  <a:close/>
                </a:path>
                <a:path w="873125" h="167640">
                  <a:moveTo>
                    <a:pt x="359019" y="3357"/>
                  </a:moveTo>
                  <a:lnTo>
                    <a:pt x="338882" y="3357"/>
                  </a:lnTo>
                  <a:lnTo>
                    <a:pt x="338882" y="120428"/>
                  </a:lnTo>
                  <a:lnTo>
                    <a:pt x="365736" y="160569"/>
                  </a:lnTo>
                  <a:lnTo>
                    <a:pt x="399280" y="167259"/>
                  </a:lnTo>
                  <a:lnTo>
                    <a:pt x="422776" y="163914"/>
                  </a:lnTo>
                  <a:lnTo>
                    <a:pt x="436197" y="160569"/>
                  </a:lnTo>
                  <a:lnTo>
                    <a:pt x="446259" y="153878"/>
                  </a:lnTo>
                  <a:lnTo>
                    <a:pt x="449631" y="150533"/>
                  </a:lnTo>
                  <a:lnTo>
                    <a:pt x="402639" y="150533"/>
                  </a:lnTo>
                  <a:lnTo>
                    <a:pt x="382502" y="147189"/>
                  </a:lnTo>
                  <a:lnTo>
                    <a:pt x="369081" y="140499"/>
                  </a:lnTo>
                  <a:lnTo>
                    <a:pt x="359019" y="127119"/>
                  </a:lnTo>
                  <a:lnTo>
                    <a:pt x="359019" y="3357"/>
                  </a:lnTo>
                  <a:close/>
                </a:path>
                <a:path w="873125" h="167640">
                  <a:moveTo>
                    <a:pt x="466383" y="3357"/>
                  </a:moveTo>
                  <a:lnTo>
                    <a:pt x="446259" y="3357"/>
                  </a:lnTo>
                  <a:lnTo>
                    <a:pt x="446259" y="103703"/>
                  </a:lnTo>
                  <a:lnTo>
                    <a:pt x="442900" y="113739"/>
                  </a:lnTo>
                  <a:lnTo>
                    <a:pt x="442900" y="123773"/>
                  </a:lnTo>
                  <a:lnTo>
                    <a:pt x="436197" y="133808"/>
                  </a:lnTo>
                  <a:lnTo>
                    <a:pt x="432838" y="140499"/>
                  </a:lnTo>
                  <a:lnTo>
                    <a:pt x="419418" y="147189"/>
                  </a:lnTo>
                  <a:lnTo>
                    <a:pt x="402639" y="150533"/>
                  </a:lnTo>
                  <a:lnTo>
                    <a:pt x="449631" y="150533"/>
                  </a:lnTo>
                  <a:lnTo>
                    <a:pt x="453002" y="147189"/>
                  </a:lnTo>
                  <a:lnTo>
                    <a:pt x="459692" y="133808"/>
                  </a:lnTo>
                  <a:lnTo>
                    <a:pt x="463037" y="120428"/>
                  </a:lnTo>
                  <a:lnTo>
                    <a:pt x="466383" y="103703"/>
                  </a:lnTo>
                  <a:lnTo>
                    <a:pt x="466383" y="3357"/>
                  </a:lnTo>
                  <a:close/>
                </a:path>
                <a:path w="873125" h="167640">
                  <a:moveTo>
                    <a:pt x="567002" y="3357"/>
                  </a:moveTo>
                  <a:lnTo>
                    <a:pt x="516692" y="3357"/>
                  </a:lnTo>
                  <a:lnTo>
                    <a:pt x="516692" y="163914"/>
                  </a:lnTo>
                  <a:lnTo>
                    <a:pt x="536897" y="163914"/>
                  </a:lnTo>
                  <a:lnTo>
                    <a:pt x="536897" y="97012"/>
                  </a:lnTo>
                  <a:lnTo>
                    <a:pt x="560312" y="97012"/>
                  </a:lnTo>
                  <a:lnTo>
                    <a:pt x="580516" y="93668"/>
                  </a:lnTo>
                  <a:lnTo>
                    <a:pt x="600587" y="86978"/>
                  </a:lnTo>
                  <a:lnTo>
                    <a:pt x="603932" y="83632"/>
                  </a:lnTo>
                  <a:lnTo>
                    <a:pt x="536897" y="83632"/>
                  </a:lnTo>
                  <a:lnTo>
                    <a:pt x="536897" y="16733"/>
                  </a:lnTo>
                  <a:lnTo>
                    <a:pt x="603932" y="16733"/>
                  </a:lnTo>
                  <a:lnTo>
                    <a:pt x="587206" y="6701"/>
                  </a:lnTo>
                  <a:lnTo>
                    <a:pt x="567002" y="3357"/>
                  </a:lnTo>
                  <a:close/>
                </a:path>
                <a:path w="873125" h="167640">
                  <a:moveTo>
                    <a:pt x="603932" y="16733"/>
                  </a:moveTo>
                  <a:lnTo>
                    <a:pt x="560312" y="16733"/>
                  </a:lnTo>
                  <a:lnTo>
                    <a:pt x="577171" y="20077"/>
                  </a:lnTo>
                  <a:lnTo>
                    <a:pt x="590552" y="26765"/>
                  </a:lnTo>
                  <a:lnTo>
                    <a:pt x="597242" y="36802"/>
                  </a:lnTo>
                  <a:lnTo>
                    <a:pt x="597242" y="50182"/>
                  </a:lnTo>
                  <a:lnTo>
                    <a:pt x="593897" y="63562"/>
                  </a:lnTo>
                  <a:lnTo>
                    <a:pt x="587206" y="73598"/>
                  </a:lnTo>
                  <a:lnTo>
                    <a:pt x="573826" y="80287"/>
                  </a:lnTo>
                  <a:lnTo>
                    <a:pt x="563657" y="83632"/>
                  </a:lnTo>
                  <a:lnTo>
                    <a:pt x="603932" y="83632"/>
                  </a:lnTo>
                  <a:lnTo>
                    <a:pt x="613967" y="73598"/>
                  </a:lnTo>
                  <a:lnTo>
                    <a:pt x="617446" y="63562"/>
                  </a:lnTo>
                  <a:lnTo>
                    <a:pt x="617446" y="40147"/>
                  </a:lnTo>
                  <a:lnTo>
                    <a:pt x="613967" y="30109"/>
                  </a:lnTo>
                  <a:lnTo>
                    <a:pt x="610622" y="20077"/>
                  </a:lnTo>
                  <a:lnTo>
                    <a:pt x="603932" y="16733"/>
                  </a:lnTo>
                  <a:close/>
                </a:path>
                <a:path w="873125" h="167640">
                  <a:moveTo>
                    <a:pt x="701206" y="3357"/>
                  </a:moveTo>
                  <a:lnTo>
                    <a:pt x="654242" y="3357"/>
                  </a:lnTo>
                  <a:lnTo>
                    <a:pt x="654242" y="163914"/>
                  </a:lnTo>
                  <a:lnTo>
                    <a:pt x="671101" y="163914"/>
                  </a:lnTo>
                  <a:lnTo>
                    <a:pt x="671101" y="97012"/>
                  </a:lnTo>
                  <a:lnTo>
                    <a:pt x="694516" y="97012"/>
                  </a:lnTo>
                  <a:lnTo>
                    <a:pt x="718066" y="93668"/>
                  </a:lnTo>
                  <a:lnTo>
                    <a:pt x="734791" y="86978"/>
                  </a:lnTo>
                  <a:lnTo>
                    <a:pt x="738136" y="83632"/>
                  </a:lnTo>
                  <a:lnTo>
                    <a:pt x="671101" y="83632"/>
                  </a:lnTo>
                  <a:lnTo>
                    <a:pt x="674446" y="16733"/>
                  </a:lnTo>
                  <a:lnTo>
                    <a:pt x="741481" y="16733"/>
                  </a:lnTo>
                  <a:lnTo>
                    <a:pt x="724756" y="6701"/>
                  </a:lnTo>
                  <a:lnTo>
                    <a:pt x="701206" y="3357"/>
                  </a:lnTo>
                  <a:close/>
                </a:path>
                <a:path w="873125" h="167640">
                  <a:moveTo>
                    <a:pt x="741481" y="16733"/>
                  </a:moveTo>
                  <a:lnTo>
                    <a:pt x="697861" y="16733"/>
                  </a:lnTo>
                  <a:lnTo>
                    <a:pt x="714721" y="20077"/>
                  </a:lnTo>
                  <a:lnTo>
                    <a:pt x="724756" y="26765"/>
                  </a:lnTo>
                  <a:lnTo>
                    <a:pt x="731446" y="36802"/>
                  </a:lnTo>
                  <a:lnTo>
                    <a:pt x="734791" y="50182"/>
                  </a:lnTo>
                  <a:lnTo>
                    <a:pt x="731446" y="63562"/>
                  </a:lnTo>
                  <a:lnTo>
                    <a:pt x="724756" y="73598"/>
                  </a:lnTo>
                  <a:lnTo>
                    <a:pt x="711375" y="80287"/>
                  </a:lnTo>
                  <a:lnTo>
                    <a:pt x="697861" y="83632"/>
                  </a:lnTo>
                  <a:lnTo>
                    <a:pt x="738136" y="83632"/>
                  </a:lnTo>
                  <a:lnTo>
                    <a:pt x="741481" y="80287"/>
                  </a:lnTo>
                  <a:lnTo>
                    <a:pt x="748305" y="73598"/>
                  </a:lnTo>
                  <a:lnTo>
                    <a:pt x="751650" y="63562"/>
                  </a:lnTo>
                  <a:lnTo>
                    <a:pt x="754995" y="50182"/>
                  </a:lnTo>
                  <a:lnTo>
                    <a:pt x="754995" y="40147"/>
                  </a:lnTo>
                  <a:lnTo>
                    <a:pt x="751650" y="30109"/>
                  </a:lnTo>
                  <a:lnTo>
                    <a:pt x="744826" y="20077"/>
                  </a:lnTo>
                  <a:lnTo>
                    <a:pt x="741481" y="16733"/>
                  </a:lnTo>
                  <a:close/>
                </a:path>
                <a:path w="873125" h="167640">
                  <a:moveTo>
                    <a:pt x="873009" y="3357"/>
                  </a:moveTo>
                  <a:lnTo>
                    <a:pt x="791925" y="3357"/>
                  </a:lnTo>
                  <a:lnTo>
                    <a:pt x="791925" y="163914"/>
                  </a:lnTo>
                  <a:lnTo>
                    <a:pt x="873009" y="163914"/>
                  </a:lnTo>
                  <a:lnTo>
                    <a:pt x="873009" y="147189"/>
                  </a:lnTo>
                  <a:lnTo>
                    <a:pt x="808650" y="147189"/>
                  </a:lnTo>
                  <a:lnTo>
                    <a:pt x="811995" y="93668"/>
                  </a:lnTo>
                  <a:lnTo>
                    <a:pt x="872340" y="93668"/>
                  </a:lnTo>
                  <a:lnTo>
                    <a:pt x="872340" y="76943"/>
                  </a:lnTo>
                  <a:lnTo>
                    <a:pt x="808650" y="76943"/>
                  </a:lnTo>
                  <a:lnTo>
                    <a:pt x="811995" y="20077"/>
                  </a:lnTo>
                  <a:lnTo>
                    <a:pt x="873009" y="20077"/>
                  </a:lnTo>
                  <a:lnTo>
                    <a:pt x="873009" y="3357"/>
                  </a:lnTo>
                  <a:close/>
                </a:path>
              </a:pathLst>
            </a:custGeom>
            <a:solidFill>
              <a:srgbClr val="666F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16706" y="6599171"/>
            <a:ext cx="5919188" cy="144016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Datenübersicht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978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 Titel Gruppe">
  <a:themeElements>
    <a:clrScheme name="Benutzerdefiniert 1">
      <a:dk1>
        <a:srgbClr val="000000"/>
      </a:dk1>
      <a:lt1>
        <a:srgbClr val="FFFFFF"/>
      </a:lt1>
      <a:dk2>
        <a:srgbClr val="666F77"/>
      </a:dk2>
      <a:lt2>
        <a:srgbClr val="009770"/>
      </a:lt2>
      <a:accent1>
        <a:srgbClr val="666E77"/>
      </a:accent1>
      <a:accent2>
        <a:srgbClr val="009670"/>
      </a:accent2>
      <a:accent3>
        <a:srgbClr val="6CA3D9"/>
      </a:accent3>
      <a:accent4>
        <a:srgbClr val="E3C9D5"/>
      </a:accent4>
      <a:accent5>
        <a:srgbClr val="666D77"/>
      </a:accent5>
      <a:accent6>
        <a:srgbClr val="00957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 Titel Universitätsspital">
  <a:themeElements>
    <a:clrScheme name="Benutzerdefiniert 1">
      <a:dk1>
        <a:srgbClr val="000000"/>
      </a:dk1>
      <a:lt1>
        <a:srgbClr val="FFFFFF"/>
      </a:lt1>
      <a:dk2>
        <a:srgbClr val="666F77"/>
      </a:dk2>
      <a:lt2>
        <a:srgbClr val="009770"/>
      </a:lt2>
      <a:accent1>
        <a:srgbClr val="666E77"/>
      </a:accent1>
      <a:accent2>
        <a:srgbClr val="009670"/>
      </a:accent2>
      <a:accent3>
        <a:srgbClr val="6CA3D9"/>
      </a:accent3>
      <a:accent4>
        <a:srgbClr val="E3C9D5"/>
      </a:accent4>
      <a:accent5>
        <a:srgbClr val="666D77"/>
      </a:accent5>
      <a:accent6>
        <a:srgbClr val="00957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ster Universitätsspital">
  <a:themeElements>
    <a:clrScheme name="Benutzerdefiniert 1">
      <a:dk1>
        <a:srgbClr val="000000"/>
      </a:dk1>
      <a:lt1>
        <a:srgbClr val="FFFFFF"/>
      </a:lt1>
      <a:dk2>
        <a:srgbClr val="666F77"/>
      </a:dk2>
      <a:lt2>
        <a:srgbClr val="009770"/>
      </a:lt2>
      <a:accent1>
        <a:srgbClr val="666E77"/>
      </a:accent1>
      <a:accent2>
        <a:srgbClr val="009670"/>
      </a:accent2>
      <a:accent3>
        <a:srgbClr val="6CA3D9"/>
      </a:accent3>
      <a:accent4>
        <a:srgbClr val="E3C9D5"/>
      </a:accent4>
      <a:accent5>
        <a:srgbClr val="666D77"/>
      </a:accent5>
      <a:accent6>
        <a:srgbClr val="00957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ster Titel Stadt-/Landspitäler">
  <a:themeElements>
    <a:clrScheme name="Benutzerdefiniert 1">
      <a:dk1>
        <a:srgbClr val="000000"/>
      </a:dk1>
      <a:lt1>
        <a:srgbClr val="FFFFFF"/>
      </a:lt1>
      <a:dk2>
        <a:srgbClr val="666F77"/>
      </a:dk2>
      <a:lt2>
        <a:srgbClr val="009770"/>
      </a:lt2>
      <a:accent1>
        <a:srgbClr val="666E77"/>
      </a:accent1>
      <a:accent2>
        <a:srgbClr val="009670"/>
      </a:accent2>
      <a:accent3>
        <a:srgbClr val="6CA3D9"/>
      </a:accent3>
      <a:accent4>
        <a:srgbClr val="E3C9D5"/>
      </a:accent4>
      <a:accent5>
        <a:srgbClr val="666D77"/>
      </a:accent5>
      <a:accent6>
        <a:srgbClr val="00957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ster Stadt-/Landspitäler">
  <a:themeElements>
    <a:clrScheme name="Benutzerdefiniert 1">
      <a:dk1>
        <a:srgbClr val="000000"/>
      </a:dk1>
      <a:lt1>
        <a:srgbClr val="FFFFFF"/>
      </a:lt1>
      <a:dk2>
        <a:srgbClr val="666F77"/>
      </a:dk2>
      <a:lt2>
        <a:srgbClr val="009770"/>
      </a:lt2>
      <a:accent1>
        <a:srgbClr val="666E77"/>
      </a:accent1>
      <a:accent2>
        <a:srgbClr val="009670"/>
      </a:accent2>
      <a:accent3>
        <a:srgbClr val="6CA3D9"/>
      </a:accent3>
      <a:accent4>
        <a:srgbClr val="E3C9D5"/>
      </a:accent4>
      <a:accent5>
        <a:srgbClr val="666D77"/>
      </a:accent5>
      <a:accent6>
        <a:srgbClr val="00957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ster Titel Uni mit UCI">
  <a:themeElements>
    <a:clrScheme name="Benutzerdefiniert 1">
      <a:dk1>
        <a:srgbClr val="000000"/>
      </a:dk1>
      <a:lt1>
        <a:srgbClr val="FFFFFF"/>
      </a:lt1>
      <a:dk2>
        <a:srgbClr val="666F77"/>
      </a:dk2>
      <a:lt2>
        <a:srgbClr val="009770"/>
      </a:lt2>
      <a:accent1>
        <a:srgbClr val="666E77"/>
      </a:accent1>
      <a:accent2>
        <a:srgbClr val="009670"/>
      </a:accent2>
      <a:accent3>
        <a:srgbClr val="6CA3D9"/>
      </a:accent3>
      <a:accent4>
        <a:srgbClr val="E3C9D5"/>
      </a:accent4>
      <a:accent5>
        <a:srgbClr val="666D77"/>
      </a:accent5>
      <a:accent6>
        <a:srgbClr val="00957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Praesentationsvorlage_Intranet">
  <a:themeElements>
    <a:clrScheme name="Inselspital">
      <a:dk1>
        <a:sysClr val="windowText" lastClr="000000"/>
      </a:dk1>
      <a:lt1>
        <a:sysClr val="window" lastClr="FFFFFF"/>
      </a:lt1>
      <a:dk2>
        <a:srgbClr val="00946C"/>
      </a:dk2>
      <a:lt2>
        <a:srgbClr val="6CA5DA"/>
      </a:lt2>
      <a:accent1>
        <a:srgbClr val="CB0773"/>
      </a:accent1>
      <a:accent2>
        <a:srgbClr val="95C11F"/>
      </a:accent2>
      <a:accent3>
        <a:srgbClr val="27348B"/>
      </a:accent3>
      <a:accent4>
        <a:srgbClr val="EA9200"/>
      </a:accent4>
      <a:accent5>
        <a:srgbClr val="6D3E91"/>
      </a:accent5>
      <a:accent6>
        <a:srgbClr val="0080AC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 Inselspital V5.potx" id="{DA398F2B-8038-42B6-8DBA-2259277DF9A6}" vid="{789FF13A-B25D-4104-BF30-E5516BEF429E}"/>
    </a:ext>
  </a:extLst>
</a:theme>
</file>

<file path=ppt/theme/theme8.xml><?xml version="1.0" encoding="utf-8"?>
<a:theme xmlns:a="http://schemas.openxmlformats.org/drawingml/2006/main" name="Präsentationsvorlage Inselspital V6">
  <a:themeElements>
    <a:clrScheme name="Inselspital">
      <a:dk1>
        <a:sysClr val="windowText" lastClr="000000"/>
      </a:dk1>
      <a:lt1>
        <a:sysClr val="window" lastClr="FFFFFF"/>
      </a:lt1>
      <a:dk2>
        <a:srgbClr val="00946C"/>
      </a:dk2>
      <a:lt2>
        <a:srgbClr val="6CA5DA"/>
      </a:lt2>
      <a:accent1>
        <a:srgbClr val="CB0773"/>
      </a:accent1>
      <a:accent2>
        <a:srgbClr val="95C11F"/>
      </a:accent2>
      <a:accent3>
        <a:srgbClr val="27348B"/>
      </a:accent3>
      <a:accent4>
        <a:srgbClr val="EA9200"/>
      </a:accent4>
      <a:accent5>
        <a:srgbClr val="6D3E91"/>
      </a:accent5>
      <a:accent6>
        <a:srgbClr val="0080AC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 Inselspital V5.potx" id="{DA398F2B-8038-42B6-8DBA-2259277DF9A6}" vid="{789FF13A-B25D-4104-BF30-E5516BEF429E}"/>
    </a:ext>
  </a:extLst>
</a:theme>
</file>

<file path=ppt/theme/theme9.xml><?xml version="1.0" encoding="utf-8"?>
<a:theme xmlns:a="http://schemas.openxmlformats.org/drawingml/2006/main" name="1_Präsentationsvorlage Inselspital V6">
  <a:themeElements>
    <a:clrScheme name="Inselspital">
      <a:dk1>
        <a:sysClr val="windowText" lastClr="000000"/>
      </a:dk1>
      <a:lt1>
        <a:sysClr val="window" lastClr="FFFFFF"/>
      </a:lt1>
      <a:dk2>
        <a:srgbClr val="00946C"/>
      </a:dk2>
      <a:lt2>
        <a:srgbClr val="6CA5DA"/>
      </a:lt2>
      <a:accent1>
        <a:srgbClr val="CB0773"/>
      </a:accent1>
      <a:accent2>
        <a:srgbClr val="95C11F"/>
      </a:accent2>
      <a:accent3>
        <a:srgbClr val="27348B"/>
      </a:accent3>
      <a:accent4>
        <a:srgbClr val="EA9200"/>
      </a:accent4>
      <a:accent5>
        <a:srgbClr val="6D3E91"/>
      </a:accent5>
      <a:accent6>
        <a:srgbClr val="0080AC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_Inselgruppe_Untersuchung_Neu.pptx" id="{165DBBDB-FFE6-4AA6-ACE0-9EBED9ABF856}" vid="{5E945962-673A-44D4-9853-C9832C455FA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3.xml><?xml version="1.0" encoding="utf-8"?>
<Application xmlns="http://www.sap.com/cof/powerpoint/application">
  <Version>2</Version>
  <Revision>2.4.4.72368</Revision>
</Application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1BD6F77960282438FA11703F569069C" ma:contentTypeVersion="2" ma:contentTypeDescription="Ein neues Dokument erstellen." ma:contentTypeScope="" ma:versionID="95a3304c801206f7e670e1d31a5069c7">
  <xsd:schema xmlns:xsd="http://www.w3.org/2001/XMLSchema" xmlns:xs="http://www.w3.org/2001/XMLSchema" xmlns:p="http://schemas.microsoft.com/office/2006/metadata/properties" xmlns:ns2="70db88b2-e820-42ba-aca9-d1475689a070" xmlns:ns3="http://schemas.microsoft.com/sharepoint/v4" targetNamespace="http://schemas.microsoft.com/office/2006/metadata/properties" ma:root="true" ma:fieldsID="2777146f7b17b1051f4a31fa744cc4be" ns2:_="" ns3:_="">
    <xsd:import namespace="70db88b2-e820-42ba-aca9-d1475689a070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db88b2-e820-42ba-aca9-d1475689a07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Application xmlns="http://www.sap.com/cof/ao/powerpoint/application">
  <com.sap.ip.bi.pioneer>
    <Version>4</Version>
    <AAO_Revision>2.4.4.72368</AAO_Revision>
    <RefreshOnOpen>False</RefreshOnOpen>
    <PlanningModeSetToChangeMode>True</PlanningModeSetToChangeMode>
    <Cleaned>False</Cleaned>
    <ForcePromptOnInitialRefresh>False</ForcePromptOnInitialRefresh>
    <StorePromptsInDocument>True</StorePromptsInDocument>
    <MergeVariables>False</MergeVariables>
    <WorkingMode>Local</WorkingMode>
    <RefreshPlanningObjectsOnRefreshAll>True</RefreshPlanningObjectsOnRefreshAll>
    <Items/>
  </com.sap.ip.bi.pioneer>
</Application>
</file>

<file path=customXml/itemProps1.xml><?xml version="1.0" encoding="utf-8"?>
<ds:datastoreItem xmlns:ds="http://schemas.openxmlformats.org/officeDocument/2006/customXml" ds:itemID="{F2057AD2-6D1E-4CF9-AF6A-4ED3219E12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AE3753-6DD5-443F-93E4-70F16663DA04}">
  <ds:schemaRefs>
    <ds:schemaRef ds:uri="http://schemas.microsoft.com/office/2006/metadata/properties"/>
    <ds:schemaRef ds:uri="http://purl.org/dc/terms/"/>
    <ds:schemaRef ds:uri="70db88b2-e820-42ba-aca9-d1475689a0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sharepoint/v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D70811A-CBF6-4E71-91C9-1EF5F2CF2AEC}">
  <ds:schemaRefs>
    <ds:schemaRef ds:uri="http://www.sap.com/cof/powerpoint/application"/>
  </ds:schemaRefs>
</ds:datastoreItem>
</file>

<file path=customXml/itemProps4.xml><?xml version="1.0" encoding="utf-8"?>
<ds:datastoreItem xmlns:ds="http://schemas.openxmlformats.org/officeDocument/2006/customXml" ds:itemID="{C2C22C58-5586-478B-BF6C-60FF66C843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db88b2-e820-42ba-aca9-d1475689a070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01A1C910-5DE8-4D9D-9286-67C88B13B467}">
  <ds:schemaRefs>
    <ds:schemaRef ds:uri="http://www.sap.com/cof/ao/powerpoint/applic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1104</Words>
  <Application>Microsoft Office PowerPoint</Application>
  <PresentationFormat>Bildschirmpräsentation (4:3)</PresentationFormat>
  <Paragraphs>331</Paragraphs>
  <Slides>31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10</vt:i4>
      </vt:variant>
      <vt:variant>
        <vt:lpstr>Folientitel</vt:lpstr>
      </vt:variant>
      <vt:variant>
        <vt:i4>31</vt:i4>
      </vt:variant>
    </vt:vector>
  </HeadingPairs>
  <TitlesOfParts>
    <vt:vector size="47" baseType="lpstr">
      <vt:lpstr>Arial</vt:lpstr>
      <vt:lpstr>Calibri</vt:lpstr>
      <vt:lpstr>Calibri Light</vt:lpstr>
      <vt:lpstr>GE Inspira Medium</vt:lpstr>
      <vt:lpstr>Verdana</vt:lpstr>
      <vt:lpstr>Wingdings</vt:lpstr>
      <vt:lpstr>Master Titel Gruppe</vt:lpstr>
      <vt:lpstr>Master Titel Universitätsspital</vt:lpstr>
      <vt:lpstr>Master Universitätsspital</vt:lpstr>
      <vt:lpstr>Master Titel Stadt-/Landspitäler</vt:lpstr>
      <vt:lpstr>Master Stadt-/Landspitäler</vt:lpstr>
      <vt:lpstr>Master Titel Uni mit UCI</vt:lpstr>
      <vt:lpstr>1_Praesentationsvorlage_Intranet</vt:lpstr>
      <vt:lpstr>Präsentationsvorlage Inselspital V6</vt:lpstr>
      <vt:lpstr>1_Präsentationsvorlage Inselspital V6</vt:lpstr>
      <vt:lpstr>Office</vt:lpstr>
      <vt:lpstr>Digitalisierung: quo vadis?</vt:lpstr>
      <vt:lpstr>Digitalisierung: Enabler der Transformation </vt:lpstr>
      <vt:lpstr>Patientenerfahrung wird komplett digital</vt:lpstr>
      <vt:lpstr>Effizienz in Krankenhäusern maximiert   orientiert an klinischen Prozessen</vt:lpstr>
      <vt:lpstr>PowerPoint-Präsentation</vt:lpstr>
      <vt:lpstr>Digitalisierung als strategisches Element</vt:lpstr>
      <vt:lpstr>PowerPoint-Präsentation</vt:lpstr>
      <vt:lpstr>Insel Date Science Center</vt:lpstr>
      <vt:lpstr>Datenübersicht</vt:lpstr>
      <vt:lpstr>Architektur und Technologien (1)</vt:lpstr>
      <vt:lpstr>Architektur und Technologien (2)</vt:lpstr>
      <vt:lpstr>Anwendungsfall Datengetriebene Diagnose (Architektur und Niereninsuffizienz)</vt:lpstr>
      <vt:lpstr>Anwendungsfall Datengetriebene Diagnose Sepsis 3</vt:lpstr>
      <vt:lpstr>PowerPoint-Präsentation</vt:lpstr>
      <vt:lpstr>PowerPoint-Präsentation</vt:lpstr>
      <vt:lpstr>Das IDSC erleichtert Forschern die Arbeit</vt:lpstr>
      <vt:lpstr>Zusammenfassung: Unterstützung Wissenschaft</vt:lpstr>
      <vt:lpstr>PowerPoint-Präsentation</vt:lpstr>
      <vt:lpstr>PowerPoint-Präsentation</vt:lpstr>
      <vt:lpstr>Virtuelle Medizin an der Insel Gruppe</vt:lpstr>
      <vt:lpstr>Elektronisches Patientendossier EPD</vt:lpstr>
      <vt:lpstr>eHealth: eAustrittsbericht</vt:lpstr>
      <vt:lpstr>eHealth: eZuweisung</vt:lpstr>
      <vt:lpstr>eHealth: eRezept</vt:lpstr>
      <vt:lpstr>eHealth: eTermine</vt:lpstr>
      <vt:lpstr>Pilotprojekt: Trustedoctor.com</vt:lpstr>
      <vt:lpstr>Pilotprojekt: Telemonitoring Kardiologie</vt:lpstr>
      <vt:lpstr>Pilotprojekt: Videosprechstunden</vt:lpstr>
      <vt:lpstr>Dermatologie Online (Evita)</vt:lpstr>
      <vt:lpstr>Pilotprojekt: Integration intelligenter Chatbots</vt:lpstr>
      <vt:lpstr>Business Case aus der Perspektive der Insel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Thema der Präsentation auf  maximal zwei Zeilen</dc:title>
  <dc:creator>Ein Microsoft Office-Anwender</dc:creator>
  <cp:lastModifiedBy>van Seeters-Messerli, Monika</cp:lastModifiedBy>
  <cp:revision>617</cp:revision>
  <cp:lastPrinted>2018-06-27T08:54:57Z</cp:lastPrinted>
  <dcterms:created xsi:type="dcterms:W3CDTF">2017-12-11T16:04:06Z</dcterms:created>
  <dcterms:modified xsi:type="dcterms:W3CDTF">2018-10-19T12:57:16Z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0x01010061BD6F77960282438FA11703F569069C</vt:lpwstr>
  </property>
</Properties>
</file>